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5" r:id="rId3"/>
    <p:sldId id="296" r:id="rId4"/>
    <p:sldId id="297" r:id="rId5"/>
    <p:sldId id="298" r:id="rId6"/>
    <p:sldId id="299" r:id="rId7"/>
    <p:sldId id="301" r:id="rId8"/>
    <p:sldId id="302" r:id="rId9"/>
    <p:sldId id="303" r:id="rId10"/>
    <p:sldId id="304" r:id="rId11"/>
    <p:sldId id="305" r:id="rId12"/>
    <p:sldId id="306" r:id="rId13"/>
    <p:sldId id="307" r:id="rId14"/>
    <p:sldId id="308" r:id="rId15"/>
    <p:sldId id="309" r:id="rId16"/>
    <p:sldId id="310" r:id="rId17"/>
    <p:sldId id="311" r:id="rId18"/>
    <p:sldId id="312" r:id="rId19"/>
    <p:sldId id="313" r:id="rId20"/>
    <p:sldId id="314" r:id="rId21"/>
    <p:sldId id="315" r:id="rId22"/>
    <p:sldId id="271" r:id="rId23"/>
    <p:sldId id="316" r:id="rId24"/>
    <p:sldId id="317" r:id="rId25"/>
    <p:sldId id="318" r:id="rId26"/>
    <p:sldId id="319" r:id="rId27"/>
    <p:sldId id="276" r:id="rId28"/>
    <p:sldId id="320" r:id="rId29"/>
    <p:sldId id="321" r:id="rId30"/>
    <p:sldId id="322" r:id="rId31"/>
    <p:sldId id="323" r:id="rId32"/>
    <p:sldId id="324" r:id="rId33"/>
    <p:sldId id="325" r:id="rId34"/>
    <p:sldId id="326" r:id="rId35"/>
    <p:sldId id="327" r:id="rId36"/>
    <p:sldId id="328" r:id="rId37"/>
    <p:sldId id="329" r:id="rId38"/>
    <p:sldId id="330" r:id="rId39"/>
    <p:sldId id="331" r:id="rId40"/>
    <p:sldId id="332" r:id="rId41"/>
    <p:sldId id="333" r:id="rId42"/>
    <p:sldId id="334" r:id="rId43"/>
    <p:sldId id="335" r:id="rId44"/>
    <p:sldId id="336" r:id="rId45"/>
    <p:sldId id="337" r:id="rId46"/>
    <p:sldId id="338" r:id="rId47"/>
    <p:sldId id="339" r:id="rId48"/>
    <p:sldId id="340" r:id="rId49"/>
    <p:sldId id="341" r:id="rId50"/>
    <p:sldId id="342" r:id="rId51"/>
    <p:sldId id="343" r:id="rId52"/>
    <p:sldId id="344" r:id="rId53"/>
    <p:sldId id="345" r:id="rId54"/>
    <p:sldId id="346" r:id="rId55"/>
    <p:sldId id="347" r:id="rId56"/>
    <p:sldId id="348" r:id="rId57"/>
    <p:sldId id="349" r:id="rId58"/>
    <p:sldId id="257" r:id="rId59"/>
    <p:sldId id="258" r:id="rId60"/>
    <p:sldId id="259" r:id="rId61"/>
    <p:sldId id="262" r:id="rId62"/>
    <p:sldId id="260" r:id="rId63"/>
    <p:sldId id="261" r:id="rId64"/>
    <p:sldId id="263" r:id="rId65"/>
    <p:sldId id="264" r:id="rId66"/>
    <p:sldId id="267" r:id="rId67"/>
    <p:sldId id="269" r:id="rId68"/>
    <p:sldId id="270" r:id="rId69"/>
    <p:sldId id="268" r:id="rId70"/>
    <p:sldId id="300" r:id="rId71"/>
    <p:sldId id="350" r:id="rId72"/>
    <p:sldId id="351" r:id="rId73"/>
    <p:sldId id="352" r:id="rId74"/>
    <p:sldId id="353" r:id="rId75"/>
    <p:sldId id="354" r:id="rId76"/>
    <p:sldId id="356" r:id="rId77"/>
    <p:sldId id="357" r:id="rId78"/>
    <p:sldId id="358" r:id="rId79"/>
    <p:sldId id="359" r:id="rId80"/>
    <p:sldId id="360" r:id="rId81"/>
    <p:sldId id="361" r:id="rId82"/>
    <p:sldId id="362" r:id="rId83"/>
    <p:sldId id="363" r:id="rId84"/>
    <p:sldId id="364" r:id="rId85"/>
    <p:sldId id="365" r:id="rId86"/>
    <p:sldId id="366" r:id="rId87"/>
    <p:sldId id="367" r:id="rId88"/>
    <p:sldId id="368" r:id="rId89"/>
    <p:sldId id="369" r:id="rId90"/>
    <p:sldId id="370" r:id="rId91"/>
    <p:sldId id="371" r:id="rId92"/>
    <p:sldId id="372" r:id="rId93"/>
    <p:sldId id="374" r:id="rId94"/>
    <p:sldId id="373" r:id="rId95"/>
    <p:sldId id="375" r:id="rId96"/>
    <p:sldId id="376" r:id="rId97"/>
    <p:sldId id="377" r:id="rId98"/>
    <p:sldId id="378" r:id="rId99"/>
    <p:sldId id="379" r:id="rId100"/>
    <p:sldId id="380" r:id="rId101"/>
    <p:sldId id="381" r:id="rId102"/>
    <p:sldId id="382" r:id="rId103"/>
    <p:sldId id="383" r:id="rId104"/>
    <p:sldId id="384" r:id="rId105"/>
    <p:sldId id="385" r:id="rId106"/>
    <p:sldId id="386" r:id="rId107"/>
    <p:sldId id="387" r:id="rId108"/>
    <p:sldId id="388" r:id="rId109"/>
    <p:sldId id="389" r:id="rId110"/>
    <p:sldId id="390" r:id="rId111"/>
    <p:sldId id="391" r:id="rId112"/>
    <p:sldId id="392" r:id="rId113"/>
    <p:sldId id="393" r:id="rId114"/>
    <p:sldId id="394" r:id="rId115"/>
    <p:sldId id="395" r:id="rId116"/>
    <p:sldId id="265" r:id="rId117"/>
    <p:sldId id="266" r:id="rId118"/>
    <p:sldId id="272" r:id="rId119"/>
    <p:sldId id="291" r:id="rId120"/>
    <p:sldId id="292" r:id="rId121"/>
    <p:sldId id="273" r:id="rId122"/>
    <p:sldId id="274" r:id="rId123"/>
    <p:sldId id="275" r:id="rId124"/>
    <p:sldId id="277" r:id="rId125"/>
    <p:sldId id="278" r:id="rId126"/>
    <p:sldId id="294" r:id="rId127"/>
    <p:sldId id="279" r:id="rId128"/>
    <p:sldId id="280" r:id="rId129"/>
    <p:sldId id="281" r:id="rId130"/>
    <p:sldId id="282" r:id="rId131"/>
    <p:sldId id="283" r:id="rId132"/>
    <p:sldId id="284" r:id="rId133"/>
    <p:sldId id="290" r:id="rId134"/>
    <p:sldId id="285" r:id="rId135"/>
    <p:sldId id="286" r:id="rId136"/>
    <p:sldId id="287" r:id="rId137"/>
    <p:sldId id="288" r:id="rId138"/>
    <p:sldId id="289" r:id="rId139"/>
    <p:sldId id="293" r:id="rId1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F26C682-471A-499E-952D-ED3C52F489D8}">
          <p14:sldIdLst>
            <p14:sldId id="256"/>
            <p14:sldId id="295"/>
            <p14:sldId id="296"/>
            <p14:sldId id="297"/>
            <p14:sldId id="298"/>
            <p14:sldId id="299"/>
            <p14:sldId id="301"/>
            <p14:sldId id="302"/>
            <p14:sldId id="303"/>
            <p14:sldId id="304"/>
            <p14:sldId id="305"/>
            <p14:sldId id="306"/>
            <p14:sldId id="307"/>
            <p14:sldId id="308"/>
            <p14:sldId id="309"/>
            <p14:sldId id="310"/>
            <p14:sldId id="311"/>
            <p14:sldId id="312"/>
            <p14:sldId id="313"/>
            <p14:sldId id="314"/>
            <p14:sldId id="315"/>
            <p14:sldId id="271"/>
            <p14:sldId id="316"/>
            <p14:sldId id="317"/>
            <p14:sldId id="318"/>
            <p14:sldId id="319"/>
            <p14:sldId id="276"/>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Lst>
        </p14:section>
        <p14:section name="Angular Basic Theory" id="{33650F3D-5C9C-438E-8002-31B3DCC8907F}">
          <p14:sldIdLst>
            <p14:sldId id="257"/>
            <p14:sldId id="258"/>
            <p14:sldId id="259"/>
            <p14:sldId id="262"/>
            <p14:sldId id="260"/>
            <p14:sldId id="261"/>
            <p14:sldId id="263"/>
          </p14:sldIdLst>
        </p14:section>
        <p14:section name="X CRUD OPERATIONS" id="{E3D28A30-B275-4B48-B741-FD222625A3EB}">
          <p14:sldIdLst>
            <p14:sldId id="264"/>
            <p14:sldId id="267"/>
            <p14:sldId id="269"/>
            <p14:sldId id="270"/>
            <p14:sldId id="268"/>
            <p14:sldId id="300"/>
            <p14:sldId id="350"/>
            <p14:sldId id="351"/>
            <p14:sldId id="352"/>
            <p14:sldId id="353"/>
            <p14:sldId id="354"/>
          </p14:sldIdLst>
        </p14:section>
        <p14:section name="Angular 17" id="{08A3A028-F179-4E4F-8DD3-B2CC1918972A}">
          <p14:sldIdLst>
            <p14:sldId id="356"/>
            <p14:sldId id="357"/>
            <p14:sldId id="358"/>
            <p14:sldId id="359"/>
            <p14:sldId id="360"/>
            <p14:sldId id="361"/>
            <p14:sldId id="362"/>
            <p14:sldId id="363"/>
            <p14:sldId id="364"/>
            <p14:sldId id="365"/>
            <p14:sldId id="366"/>
            <p14:sldId id="367"/>
            <p14:sldId id="368"/>
            <p14:sldId id="369"/>
            <p14:sldId id="370"/>
            <p14:sldId id="371"/>
            <p14:sldId id="372"/>
            <p14:sldId id="374"/>
            <p14:sldId id="373"/>
            <p14:sldId id="375"/>
            <p14:sldId id="376"/>
            <p14:sldId id="377"/>
            <p14:sldId id="378"/>
            <p14:sldId id="379"/>
            <p14:sldId id="380"/>
            <p14:sldId id="381"/>
            <p14:sldId id="382"/>
            <p14:sldId id="383"/>
            <p14:sldId id="384"/>
            <p14:sldId id="385"/>
            <p14:sldId id="386"/>
            <p14:sldId id="387"/>
            <p14:sldId id="388"/>
            <p14:sldId id="389"/>
            <p14:sldId id="390"/>
            <p14:sldId id="391"/>
            <p14:sldId id="392"/>
            <p14:sldId id="393"/>
            <p14:sldId id="394"/>
            <p14:sldId id="395"/>
          </p14:sldIdLst>
        </p14:section>
        <p14:section name="Interview Q and A" id="{04126539-7F95-4DFA-A7B8-C5666613C1B2}">
          <p14:sldIdLst>
            <p14:sldId id="265"/>
            <p14:sldId id="266"/>
          </p14:sldIdLst>
        </p14:section>
        <p14:section name="Happy Angular IQ 1" id="{B83A3702-C473-464C-95AA-C114A21E1AC8}">
          <p14:sldIdLst>
            <p14:sldId id="272"/>
            <p14:sldId id="291"/>
            <p14:sldId id="292"/>
            <p14:sldId id="273"/>
            <p14:sldId id="274"/>
            <p14:sldId id="275"/>
            <p14:sldId id="277"/>
          </p14:sldIdLst>
        </p14:section>
        <p14:section name="Happy Angular IQ 2" id="{9A68BDA3-5539-486E-8746-1E15267236AB}">
          <p14:sldIdLst>
            <p14:sldId id="278"/>
            <p14:sldId id="294"/>
            <p14:sldId id="279"/>
            <p14:sldId id="280"/>
            <p14:sldId id="281"/>
            <p14:sldId id="282"/>
            <p14:sldId id="283"/>
          </p14:sldIdLst>
        </p14:section>
        <p14:section name="Happy Angular IQ 3" id="{443D2B6E-352D-492C-854F-B586300DC1CD}">
          <p14:sldIdLst>
            <p14:sldId id="284"/>
          </p14:sldIdLst>
        </p14:section>
        <p14:section name="Happy Angular IQ 3" id="{827F9BB7-DA5B-4508-9331-2C2BC0BCED34}">
          <p14:sldIdLst>
            <p14:sldId id="290"/>
          </p14:sldIdLst>
        </p14:section>
        <p14:section name="Happy Angular IQ 5" id="{B2A5F03F-A583-42B1-B4E7-427B399E06B6}">
          <p14:sldIdLst>
            <p14:sldId id="285"/>
          </p14:sldIdLst>
        </p14:section>
        <p14:section name="Happy Angular IQ 6" id="{34DC3C52-3F90-449E-8DC3-749B92ECC4A3}">
          <p14:sldIdLst>
            <p14:sldId id="286"/>
          </p14:sldIdLst>
        </p14:section>
        <p14:section name="Happy Angular IQ 7" id="{71093478-A0AE-4F73-B1D8-3129025546AC}">
          <p14:sldIdLst>
            <p14:sldId id="287"/>
          </p14:sldIdLst>
        </p14:section>
        <p14:section name="Happy Angular IQ 8" id="{21D4EE6D-D57B-4727-9419-81E66902B874}">
          <p14:sldIdLst>
            <p14:sldId id="288"/>
          </p14:sldIdLst>
        </p14:section>
        <p14:section name="Happy Angular IQ 9" id="{F9947330-030F-4514-A71B-F0F47AC32F77}">
          <p14:sldIdLst>
            <p14:sldId id="289"/>
          </p14:sldIdLst>
        </p14:section>
        <p14:section name="Happy Angular IQ 10" id="{E6CAD71D-AB9A-4BAB-9F16-F6A30EA69D32}">
          <p14:sldIdLst>
            <p14:sldId id="2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130" autoAdjust="0"/>
    <p:restoredTop sz="94660"/>
  </p:normalViewPr>
  <p:slideViewPr>
    <p:cSldViewPr snapToGrid="0">
      <p:cViewPr varScale="1">
        <p:scale>
          <a:sx n="75" d="100"/>
          <a:sy n="75" d="100"/>
        </p:scale>
        <p:origin x="152"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44171-8CE5-6027-4EBD-C12052CF491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0071CB7-60D5-57D9-0D3F-7A00B8442F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093DF34-AF8A-4FA2-E164-B0ED9AE5E660}"/>
              </a:ext>
            </a:extLst>
          </p:cNvPr>
          <p:cNvSpPr>
            <a:spLocks noGrp="1"/>
          </p:cNvSpPr>
          <p:nvPr>
            <p:ph type="dt" sz="half" idx="10"/>
          </p:nvPr>
        </p:nvSpPr>
        <p:spPr/>
        <p:txBody>
          <a:bodyPr/>
          <a:lstStyle/>
          <a:p>
            <a:fld id="{A65CAF23-2342-496E-9E60-B7F138CA5F16}" type="datetimeFigureOut">
              <a:rPr lang="en-IN" smtClean="0"/>
              <a:t>27-08-2024</a:t>
            </a:fld>
            <a:endParaRPr lang="en-IN"/>
          </a:p>
        </p:txBody>
      </p:sp>
      <p:sp>
        <p:nvSpPr>
          <p:cNvPr id="5" name="Footer Placeholder 4">
            <a:extLst>
              <a:ext uri="{FF2B5EF4-FFF2-40B4-BE49-F238E27FC236}">
                <a16:creationId xmlns:a16="http://schemas.microsoft.com/office/drawing/2014/main" id="{9655FD94-6C3E-8FE1-D80F-955D9E816C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9E587F-C1ED-7E1F-8359-4D646516A39F}"/>
              </a:ext>
            </a:extLst>
          </p:cNvPr>
          <p:cNvSpPr>
            <a:spLocks noGrp="1"/>
          </p:cNvSpPr>
          <p:nvPr>
            <p:ph type="sldNum" sz="quarter" idx="12"/>
          </p:nvPr>
        </p:nvSpPr>
        <p:spPr/>
        <p:txBody>
          <a:bodyPr/>
          <a:lstStyle/>
          <a:p>
            <a:fld id="{7479A28E-A535-4629-A68B-4430A7139358}" type="slidenum">
              <a:rPr lang="en-IN" smtClean="0"/>
              <a:t>‹#›</a:t>
            </a:fld>
            <a:endParaRPr lang="en-IN"/>
          </a:p>
        </p:txBody>
      </p:sp>
    </p:spTree>
    <p:extLst>
      <p:ext uri="{BB962C8B-B14F-4D97-AF65-F5344CB8AC3E}">
        <p14:creationId xmlns:p14="http://schemas.microsoft.com/office/powerpoint/2010/main" val="3493997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5C20C-263E-9581-1A08-2F1EC0718FA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937864F-3E14-F96A-E540-97D7E47DFD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7C41C1A-FFF8-4FBF-B207-D90154F9A509}"/>
              </a:ext>
            </a:extLst>
          </p:cNvPr>
          <p:cNvSpPr>
            <a:spLocks noGrp="1"/>
          </p:cNvSpPr>
          <p:nvPr>
            <p:ph type="dt" sz="half" idx="10"/>
          </p:nvPr>
        </p:nvSpPr>
        <p:spPr/>
        <p:txBody>
          <a:bodyPr/>
          <a:lstStyle/>
          <a:p>
            <a:fld id="{A65CAF23-2342-496E-9E60-B7F138CA5F16}" type="datetimeFigureOut">
              <a:rPr lang="en-IN" smtClean="0"/>
              <a:t>27-08-2024</a:t>
            </a:fld>
            <a:endParaRPr lang="en-IN"/>
          </a:p>
        </p:txBody>
      </p:sp>
      <p:sp>
        <p:nvSpPr>
          <p:cNvPr id="5" name="Footer Placeholder 4">
            <a:extLst>
              <a:ext uri="{FF2B5EF4-FFF2-40B4-BE49-F238E27FC236}">
                <a16:creationId xmlns:a16="http://schemas.microsoft.com/office/drawing/2014/main" id="{8634B508-2FF9-9F65-2E14-64F71DE5CED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6A4C22E-75FE-4FCD-9295-AF35B0430CD1}"/>
              </a:ext>
            </a:extLst>
          </p:cNvPr>
          <p:cNvSpPr>
            <a:spLocks noGrp="1"/>
          </p:cNvSpPr>
          <p:nvPr>
            <p:ph type="sldNum" sz="quarter" idx="12"/>
          </p:nvPr>
        </p:nvSpPr>
        <p:spPr/>
        <p:txBody>
          <a:bodyPr/>
          <a:lstStyle/>
          <a:p>
            <a:fld id="{7479A28E-A535-4629-A68B-4430A7139358}" type="slidenum">
              <a:rPr lang="en-IN" smtClean="0"/>
              <a:t>‹#›</a:t>
            </a:fld>
            <a:endParaRPr lang="en-IN"/>
          </a:p>
        </p:txBody>
      </p:sp>
    </p:spTree>
    <p:extLst>
      <p:ext uri="{BB962C8B-B14F-4D97-AF65-F5344CB8AC3E}">
        <p14:creationId xmlns:p14="http://schemas.microsoft.com/office/powerpoint/2010/main" val="1089817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987D23-1F33-21F4-8007-22E370F084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81C9AF0-EFC8-DC50-9FD1-2984447337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0FD6980-FA1C-6CDA-E719-852C1FF9F7C5}"/>
              </a:ext>
            </a:extLst>
          </p:cNvPr>
          <p:cNvSpPr>
            <a:spLocks noGrp="1"/>
          </p:cNvSpPr>
          <p:nvPr>
            <p:ph type="dt" sz="half" idx="10"/>
          </p:nvPr>
        </p:nvSpPr>
        <p:spPr/>
        <p:txBody>
          <a:bodyPr/>
          <a:lstStyle/>
          <a:p>
            <a:fld id="{A65CAF23-2342-496E-9E60-B7F138CA5F16}" type="datetimeFigureOut">
              <a:rPr lang="en-IN" smtClean="0"/>
              <a:t>27-08-2024</a:t>
            </a:fld>
            <a:endParaRPr lang="en-IN"/>
          </a:p>
        </p:txBody>
      </p:sp>
      <p:sp>
        <p:nvSpPr>
          <p:cNvPr id="5" name="Footer Placeholder 4">
            <a:extLst>
              <a:ext uri="{FF2B5EF4-FFF2-40B4-BE49-F238E27FC236}">
                <a16:creationId xmlns:a16="http://schemas.microsoft.com/office/drawing/2014/main" id="{C4391B0E-79BC-C48E-80D0-3876C219ADC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8F4B940-1394-DD32-5DE0-956D21230B04}"/>
              </a:ext>
            </a:extLst>
          </p:cNvPr>
          <p:cNvSpPr>
            <a:spLocks noGrp="1"/>
          </p:cNvSpPr>
          <p:nvPr>
            <p:ph type="sldNum" sz="quarter" idx="12"/>
          </p:nvPr>
        </p:nvSpPr>
        <p:spPr/>
        <p:txBody>
          <a:bodyPr/>
          <a:lstStyle/>
          <a:p>
            <a:fld id="{7479A28E-A535-4629-A68B-4430A7139358}" type="slidenum">
              <a:rPr lang="en-IN" smtClean="0"/>
              <a:t>‹#›</a:t>
            </a:fld>
            <a:endParaRPr lang="en-IN"/>
          </a:p>
        </p:txBody>
      </p:sp>
    </p:spTree>
    <p:extLst>
      <p:ext uri="{BB962C8B-B14F-4D97-AF65-F5344CB8AC3E}">
        <p14:creationId xmlns:p14="http://schemas.microsoft.com/office/powerpoint/2010/main" val="1107301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102FF-E8A6-2CEA-0029-D5803EE70EC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0A2AC60-CE1B-9FFF-071C-F763802388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B953109-A04C-2F6A-FAB4-A88FEE2483B8}"/>
              </a:ext>
            </a:extLst>
          </p:cNvPr>
          <p:cNvSpPr>
            <a:spLocks noGrp="1"/>
          </p:cNvSpPr>
          <p:nvPr>
            <p:ph type="dt" sz="half" idx="10"/>
          </p:nvPr>
        </p:nvSpPr>
        <p:spPr/>
        <p:txBody>
          <a:bodyPr/>
          <a:lstStyle/>
          <a:p>
            <a:fld id="{A65CAF23-2342-496E-9E60-B7F138CA5F16}" type="datetimeFigureOut">
              <a:rPr lang="en-IN" smtClean="0"/>
              <a:t>27-08-2024</a:t>
            </a:fld>
            <a:endParaRPr lang="en-IN"/>
          </a:p>
        </p:txBody>
      </p:sp>
      <p:sp>
        <p:nvSpPr>
          <p:cNvPr id="5" name="Footer Placeholder 4">
            <a:extLst>
              <a:ext uri="{FF2B5EF4-FFF2-40B4-BE49-F238E27FC236}">
                <a16:creationId xmlns:a16="http://schemas.microsoft.com/office/drawing/2014/main" id="{D129A24B-9876-C0EB-1237-267912C4C5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73940FE-54A7-17DB-6A4F-59BBEBA10EEE}"/>
              </a:ext>
            </a:extLst>
          </p:cNvPr>
          <p:cNvSpPr>
            <a:spLocks noGrp="1"/>
          </p:cNvSpPr>
          <p:nvPr>
            <p:ph type="sldNum" sz="quarter" idx="12"/>
          </p:nvPr>
        </p:nvSpPr>
        <p:spPr/>
        <p:txBody>
          <a:bodyPr/>
          <a:lstStyle/>
          <a:p>
            <a:fld id="{7479A28E-A535-4629-A68B-4430A7139358}" type="slidenum">
              <a:rPr lang="en-IN" smtClean="0"/>
              <a:t>‹#›</a:t>
            </a:fld>
            <a:endParaRPr lang="en-IN"/>
          </a:p>
        </p:txBody>
      </p:sp>
    </p:spTree>
    <p:extLst>
      <p:ext uri="{BB962C8B-B14F-4D97-AF65-F5344CB8AC3E}">
        <p14:creationId xmlns:p14="http://schemas.microsoft.com/office/powerpoint/2010/main" val="1048346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AB122-5CC9-2332-3E31-A498CF8FAF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BC6F021-8485-FA9A-9945-D9ABD98B25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629C16-9AD7-E6EC-D4D4-F7916BD82BD7}"/>
              </a:ext>
            </a:extLst>
          </p:cNvPr>
          <p:cNvSpPr>
            <a:spLocks noGrp="1"/>
          </p:cNvSpPr>
          <p:nvPr>
            <p:ph type="dt" sz="half" idx="10"/>
          </p:nvPr>
        </p:nvSpPr>
        <p:spPr/>
        <p:txBody>
          <a:bodyPr/>
          <a:lstStyle/>
          <a:p>
            <a:fld id="{A65CAF23-2342-496E-9E60-B7F138CA5F16}" type="datetimeFigureOut">
              <a:rPr lang="en-IN" smtClean="0"/>
              <a:t>27-08-2024</a:t>
            </a:fld>
            <a:endParaRPr lang="en-IN"/>
          </a:p>
        </p:txBody>
      </p:sp>
      <p:sp>
        <p:nvSpPr>
          <p:cNvPr id="5" name="Footer Placeholder 4">
            <a:extLst>
              <a:ext uri="{FF2B5EF4-FFF2-40B4-BE49-F238E27FC236}">
                <a16:creationId xmlns:a16="http://schemas.microsoft.com/office/drawing/2014/main" id="{66A82A90-EB63-245D-0BF1-449D691B951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9D7E6A5-A22E-13BC-0ED1-9169E934C095}"/>
              </a:ext>
            </a:extLst>
          </p:cNvPr>
          <p:cNvSpPr>
            <a:spLocks noGrp="1"/>
          </p:cNvSpPr>
          <p:nvPr>
            <p:ph type="sldNum" sz="quarter" idx="12"/>
          </p:nvPr>
        </p:nvSpPr>
        <p:spPr/>
        <p:txBody>
          <a:bodyPr/>
          <a:lstStyle/>
          <a:p>
            <a:fld id="{7479A28E-A535-4629-A68B-4430A7139358}" type="slidenum">
              <a:rPr lang="en-IN" smtClean="0"/>
              <a:t>‹#›</a:t>
            </a:fld>
            <a:endParaRPr lang="en-IN"/>
          </a:p>
        </p:txBody>
      </p:sp>
    </p:spTree>
    <p:extLst>
      <p:ext uri="{BB962C8B-B14F-4D97-AF65-F5344CB8AC3E}">
        <p14:creationId xmlns:p14="http://schemas.microsoft.com/office/powerpoint/2010/main" val="644539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C5EB4-B3DB-DEA5-8FEC-911D84224E0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79A3AC8-DE24-F2E7-1818-58C965DC84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93662AB-5C45-BCA1-2262-BE82F3D07A7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9607F48-8E77-4DA9-62B1-CCB54826A88F}"/>
              </a:ext>
            </a:extLst>
          </p:cNvPr>
          <p:cNvSpPr>
            <a:spLocks noGrp="1"/>
          </p:cNvSpPr>
          <p:nvPr>
            <p:ph type="dt" sz="half" idx="10"/>
          </p:nvPr>
        </p:nvSpPr>
        <p:spPr/>
        <p:txBody>
          <a:bodyPr/>
          <a:lstStyle/>
          <a:p>
            <a:fld id="{A65CAF23-2342-496E-9E60-B7F138CA5F16}" type="datetimeFigureOut">
              <a:rPr lang="en-IN" smtClean="0"/>
              <a:t>27-08-2024</a:t>
            </a:fld>
            <a:endParaRPr lang="en-IN"/>
          </a:p>
        </p:txBody>
      </p:sp>
      <p:sp>
        <p:nvSpPr>
          <p:cNvPr id="6" name="Footer Placeholder 5">
            <a:extLst>
              <a:ext uri="{FF2B5EF4-FFF2-40B4-BE49-F238E27FC236}">
                <a16:creationId xmlns:a16="http://schemas.microsoft.com/office/drawing/2014/main" id="{3D24D19C-B206-D405-8653-027E6737CC3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6C1931F-67C8-629F-7CD0-0587DD5B6ACA}"/>
              </a:ext>
            </a:extLst>
          </p:cNvPr>
          <p:cNvSpPr>
            <a:spLocks noGrp="1"/>
          </p:cNvSpPr>
          <p:nvPr>
            <p:ph type="sldNum" sz="quarter" idx="12"/>
          </p:nvPr>
        </p:nvSpPr>
        <p:spPr/>
        <p:txBody>
          <a:bodyPr/>
          <a:lstStyle/>
          <a:p>
            <a:fld id="{7479A28E-A535-4629-A68B-4430A7139358}" type="slidenum">
              <a:rPr lang="en-IN" smtClean="0"/>
              <a:t>‹#›</a:t>
            </a:fld>
            <a:endParaRPr lang="en-IN"/>
          </a:p>
        </p:txBody>
      </p:sp>
    </p:spTree>
    <p:extLst>
      <p:ext uri="{BB962C8B-B14F-4D97-AF65-F5344CB8AC3E}">
        <p14:creationId xmlns:p14="http://schemas.microsoft.com/office/powerpoint/2010/main" val="3941021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D2B47-172D-8FF2-3B4A-C5AE52FBAD4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525477E-D632-6BBB-6731-8028C2A6DF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55AE16C-F19C-F313-9056-021821A2015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9D47D99-197D-349B-FA1F-7C82059F7A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93C1BF-057F-F0F2-C143-739B135F77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B54F4C2-FFFB-6698-4F69-00F30B946F5E}"/>
              </a:ext>
            </a:extLst>
          </p:cNvPr>
          <p:cNvSpPr>
            <a:spLocks noGrp="1"/>
          </p:cNvSpPr>
          <p:nvPr>
            <p:ph type="dt" sz="half" idx="10"/>
          </p:nvPr>
        </p:nvSpPr>
        <p:spPr/>
        <p:txBody>
          <a:bodyPr/>
          <a:lstStyle/>
          <a:p>
            <a:fld id="{A65CAF23-2342-496E-9E60-B7F138CA5F16}" type="datetimeFigureOut">
              <a:rPr lang="en-IN" smtClean="0"/>
              <a:t>27-08-2024</a:t>
            </a:fld>
            <a:endParaRPr lang="en-IN"/>
          </a:p>
        </p:txBody>
      </p:sp>
      <p:sp>
        <p:nvSpPr>
          <p:cNvPr id="8" name="Footer Placeholder 7">
            <a:extLst>
              <a:ext uri="{FF2B5EF4-FFF2-40B4-BE49-F238E27FC236}">
                <a16:creationId xmlns:a16="http://schemas.microsoft.com/office/drawing/2014/main" id="{45EAD505-9EF9-2549-FE88-A61484D7A21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5F1D2E1-454D-EE8A-417D-A6473F56A83D}"/>
              </a:ext>
            </a:extLst>
          </p:cNvPr>
          <p:cNvSpPr>
            <a:spLocks noGrp="1"/>
          </p:cNvSpPr>
          <p:nvPr>
            <p:ph type="sldNum" sz="quarter" idx="12"/>
          </p:nvPr>
        </p:nvSpPr>
        <p:spPr/>
        <p:txBody>
          <a:bodyPr/>
          <a:lstStyle/>
          <a:p>
            <a:fld id="{7479A28E-A535-4629-A68B-4430A7139358}" type="slidenum">
              <a:rPr lang="en-IN" smtClean="0"/>
              <a:t>‹#›</a:t>
            </a:fld>
            <a:endParaRPr lang="en-IN"/>
          </a:p>
        </p:txBody>
      </p:sp>
    </p:spTree>
    <p:extLst>
      <p:ext uri="{BB962C8B-B14F-4D97-AF65-F5344CB8AC3E}">
        <p14:creationId xmlns:p14="http://schemas.microsoft.com/office/powerpoint/2010/main" val="3982927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F08C3-4049-18DB-BC5E-90CED9E26F2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4881452-F690-383B-7F93-1629B19833D6}"/>
              </a:ext>
            </a:extLst>
          </p:cNvPr>
          <p:cNvSpPr>
            <a:spLocks noGrp="1"/>
          </p:cNvSpPr>
          <p:nvPr>
            <p:ph type="dt" sz="half" idx="10"/>
          </p:nvPr>
        </p:nvSpPr>
        <p:spPr/>
        <p:txBody>
          <a:bodyPr/>
          <a:lstStyle/>
          <a:p>
            <a:fld id="{A65CAF23-2342-496E-9E60-B7F138CA5F16}" type="datetimeFigureOut">
              <a:rPr lang="en-IN" smtClean="0"/>
              <a:t>27-08-2024</a:t>
            </a:fld>
            <a:endParaRPr lang="en-IN"/>
          </a:p>
        </p:txBody>
      </p:sp>
      <p:sp>
        <p:nvSpPr>
          <p:cNvPr id="4" name="Footer Placeholder 3">
            <a:extLst>
              <a:ext uri="{FF2B5EF4-FFF2-40B4-BE49-F238E27FC236}">
                <a16:creationId xmlns:a16="http://schemas.microsoft.com/office/drawing/2014/main" id="{0B97BFE2-F8CA-FEDB-EA9F-93E732EDFEB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E1B52D6-A3F2-0EC9-E9E3-FDD0CE52BDB4}"/>
              </a:ext>
            </a:extLst>
          </p:cNvPr>
          <p:cNvSpPr>
            <a:spLocks noGrp="1"/>
          </p:cNvSpPr>
          <p:nvPr>
            <p:ph type="sldNum" sz="quarter" idx="12"/>
          </p:nvPr>
        </p:nvSpPr>
        <p:spPr/>
        <p:txBody>
          <a:bodyPr/>
          <a:lstStyle/>
          <a:p>
            <a:fld id="{7479A28E-A535-4629-A68B-4430A7139358}" type="slidenum">
              <a:rPr lang="en-IN" smtClean="0"/>
              <a:t>‹#›</a:t>
            </a:fld>
            <a:endParaRPr lang="en-IN"/>
          </a:p>
        </p:txBody>
      </p:sp>
    </p:spTree>
    <p:extLst>
      <p:ext uri="{BB962C8B-B14F-4D97-AF65-F5344CB8AC3E}">
        <p14:creationId xmlns:p14="http://schemas.microsoft.com/office/powerpoint/2010/main" val="972326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253709-3009-7B6D-E926-FCEA8E8988A4}"/>
              </a:ext>
            </a:extLst>
          </p:cNvPr>
          <p:cNvSpPr>
            <a:spLocks noGrp="1"/>
          </p:cNvSpPr>
          <p:nvPr>
            <p:ph type="dt" sz="half" idx="10"/>
          </p:nvPr>
        </p:nvSpPr>
        <p:spPr/>
        <p:txBody>
          <a:bodyPr/>
          <a:lstStyle/>
          <a:p>
            <a:fld id="{A65CAF23-2342-496E-9E60-B7F138CA5F16}" type="datetimeFigureOut">
              <a:rPr lang="en-IN" smtClean="0"/>
              <a:t>27-08-2024</a:t>
            </a:fld>
            <a:endParaRPr lang="en-IN"/>
          </a:p>
        </p:txBody>
      </p:sp>
      <p:sp>
        <p:nvSpPr>
          <p:cNvPr id="3" name="Footer Placeholder 2">
            <a:extLst>
              <a:ext uri="{FF2B5EF4-FFF2-40B4-BE49-F238E27FC236}">
                <a16:creationId xmlns:a16="http://schemas.microsoft.com/office/drawing/2014/main" id="{CABAB816-4DD2-2456-DEB4-FF01A4C4950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28FA3B2-4783-E297-09BC-357C5D34195F}"/>
              </a:ext>
            </a:extLst>
          </p:cNvPr>
          <p:cNvSpPr>
            <a:spLocks noGrp="1"/>
          </p:cNvSpPr>
          <p:nvPr>
            <p:ph type="sldNum" sz="quarter" idx="12"/>
          </p:nvPr>
        </p:nvSpPr>
        <p:spPr/>
        <p:txBody>
          <a:bodyPr/>
          <a:lstStyle/>
          <a:p>
            <a:fld id="{7479A28E-A535-4629-A68B-4430A7139358}" type="slidenum">
              <a:rPr lang="en-IN" smtClean="0"/>
              <a:t>‹#›</a:t>
            </a:fld>
            <a:endParaRPr lang="en-IN"/>
          </a:p>
        </p:txBody>
      </p:sp>
    </p:spTree>
    <p:extLst>
      <p:ext uri="{BB962C8B-B14F-4D97-AF65-F5344CB8AC3E}">
        <p14:creationId xmlns:p14="http://schemas.microsoft.com/office/powerpoint/2010/main" val="202278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C5AE7-9ABA-9D27-85B9-2E124ADB6B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4286248-E1DD-797A-2967-FE3FC5DBD3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E070988-E80F-C22C-BFD8-4BD4027FEE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2D1FC8-25F2-8626-77E2-D316DB19B02C}"/>
              </a:ext>
            </a:extLst>
          </p:cNvPr>
          <p:cNvSpPr>
            <a:spLocks noGrp="1"/>
          </p:cNvSpPr>
          <p:nvPr>
            <p:ph type="dt" sz="half" idx="10"/>
          </p:nvPr>
        </p:nvSpPr>
        <p:spPr/>
        <p:txBody>
          <a:bodyPr/>
          <a:lstStyle/>
          <a:p>
            <a:fld id="{A65CAF23-2342-496E-9E60-B7F138CA5F16}" type="datetimeFigureOut">
              <a:rPr lang="en-IN" smtClean="0"/>
              <a:t>27-08-2024</a:t>
            </a:fld>
            <a:endParaRPr lang="en-IN"/>
          </a:p>
        </p:txBody>
      </p:sp>
      <p:sp>
        <p:nvSpPr>
          <p:cNvPr id="6" name="Footer Placeholder 5">
            <a:extLst>
              <a:ext uri="{FF2B5EF4-FFF2-40B4-BE49-F238E27FC236}">
                <a16:creationId xmlns:a16="http://schemas.microsoft.com/office/drawing/2014/main" id="{4E4EE9B5-6677-DBA2-8A9B-572A844FF53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1C53E8B-1CF1-BE79-FC72-A7BED70016DD}"/>
              </a:ext>
            </a:extLst>
          </p:cNvPr>
          <p:cNvSpPr>
            <a:spLocks noGrp="1"/>
          </p:cNvSpPr>
          <p:nvPr>
            <p:ph type="sldNum" sz="quarter" idx="12"/>
          </p:nvPr>
        </p:nvSpPr>
        <p:spPr/>
        <p:txBody>
          <a:bodyPr/>
          <a:lstStyle/>
          <a:p>
            <a:fld id="{7479A28E-A535-4629-A68B-4430A7139358}" type="slidenum">
              <a:rPr lang="en-IN" smtClean="0"/>
              <a:t>‹#›</a:t>
            </a:fld>
            <a:endParaRPr lang="en-IN"/>
          </a:p>
        </p:txBody>
      </p:sp>
    </p:spTree>
    <p:extLst>
      <p:ext uri="{BB962C8B-B14F-4D97-AF65-F5344CB8AC3E}">
        <p14:creationId xmlns:p14="http://schemas.microsoft.com/office/powerpoint/2010/main" val="416860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50313-598A-FE08-E497-A64104B835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165A900-D875-7CD4-C6D6-350FB1AF32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7435F25-C44B-538E-1805-568B696B28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34B9AE-0133-7475-CA3B-B412A900DD9A}"/>
              </a:ext>
            </a:extLst>
          </p:cNvPr>
          <p:cNvSpPr>
            <a:spLocks noGrp="1"/>
          </p:cNvSpPr>
          <p:nvPr>
            <p:ph type="dt" sz="half" idx="10"/>
          </p:nvPr>
        </p:nvSpPr>
        <p:spPr/>
        <p:txBody>
          <a:bodyPr/>
          <a:lstStyle/>
          <a:p>
            <a:fld id="{A65CAF23-2342-496E-9E60-B7F138CA5F16}" type="datetimeFigureOut">
              <a:rPr lang="en-IN" smtClean="0"/>
              <a:t>27-08-2024</a:t>
            </a:fld>
            <a:endParaRPr lang="en-IN"/>
          </a:p>
        </p:txBody>
      </p:sp>
      <p:sp>
        <p:nvSpPr>
          <p:cNvPr id="6" name="Footer Placeholder 5">
            <a:extLst>
              <a:ext uri="{FF2B5EF4-FFF2-40B4-BE49-F238E27FC236}">
                <a16:creationId xmlns:a16="http://schemas.microsoft.com/office/drawing/2014/main" id="{57A56A70-BB9E-00C0-1A16-FD4EC991B0A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28C60BC-D188-D07E-7177-C10677B2BC3E}"/>
              </a:ext>
            </a:extLst>
          </p:cNvPr>
          <p:cNvSpPr>
            <a:spLocks noGrp="1"/>
          </p:cNvSpPr>
          <p:nvPr>
            <p:ph type="sldNum" sz="quarter" idx="12"/>
          </p:nvPr>
        </p:nvSpPr>
        <p:spPr/>
        <p:txBody>
          <a:bodyPr/>
          <a:lstStyle/>
          <a:p>
            <a:fld id="{7479A28E-A535-4629-A68B-4430A7139358}" type="slidenum">
              <a:rPr lang="en-IN" smtClean="0"/>
              <a:t>‹#›</a:t>
            </a:fld>
            <a:endParaRPr lang="en-IN"/>
          </a:p>
        </p:txBody>
      </p:sp>
    </p:spTree>
    <p:extLst>
      <p:ext uri="{BB962C8B-B14F-4D97-AF65-F5344CB8AC3E}">
        <p14:creationId xmlns:p14="http://schemas.microsoft.com/office/powerpoint/2010/main" val="857012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F98BB8-CC35-55E9-DB6F-6A8861D253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B5F050D-D3CE-A1BD-E3EC-9BE3467FD3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AB93E06-52FB-6817-83BC-3D670EABBF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5CAF23-2342-496E-9E60-B7F138CA5F16}" type="datetimeFigureOut">
              <a:rPr lang="en-IN" smtClean="0"/>
              <a:t>27-08-2024</a:t>
            </a:fld>
            <a:endParaRPr lang="en-IN"/>
          </a:p>
        </p:txBody>
      </p:sp>
      <p:sp>
        <p:nvSpPr>
          <p:cNvPr id="5" name="Footer Placeholder 4">
            <a:extLst>
              <a:ext uri="{FF2B5EF4-FFF2-40B4-BE49-F238E27FC236}">
                <a16:creationId xmlns:a16="http://schemas.microsoft.com/office/drawing/2014/main" id="{0A5C3D28-EFFC-9A9C-3376-21B3EEC3A4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2CA2361-9A17-CD69-6C2A-3AD5558029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79A28E-A535-4629-A68B-4430A7139358}" type="slidenum">
              <a:rPr lang="en-IN" smtClean="0"/>
              <a:t>‹#›</a:t>
            </a:fld>
            <a:endParaRPr lang="en-IN"/>
          </a:p>
        </p:txBody>
      </p:sp>
    </p:spTree>
    <p:extLst>
      <p:ext uri="{BB962C8B-B14F-4D97-AF65-F5344CB8AC3E}">
        <p14:creationId xmlns:p14="http://schemas.microsoft.com/office/powerpoint/2010/main" val="3236206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simplilearn.com/tutorials/angular-tutorial/angular-interview-questions" TargetMode="External"/><Relationship Id="rId2" Type="http://schemas.openxmlformats.org/officeDocument/2006/relationships/hyperlink" Target="https://www.linkedin.com/pulse/angular-interview-questions-3-years-experience/" TargetMode="External"/><Relationship Id="rId1" Type="http://schemas.openxmlformats.org/officeDocument/2006/relationships/slideLayout" Target="../slideLayouts/slideLayout1.xml"/><Relationship Id="rId4" Type="http://schemas.openxmlformats.org/officeDocument/2006/relationships/hyperlink" Target="https://www.interviewbit.com/angular-interview-questions/" TargetMode="External"/></Relationships>
</file>

<file path=ppt/slides/_rels/slide10.xml.rels><?xml version="1.0" encoding="UTF-8" standalone="yes"?>
<Relationships xmlns="http://schemas.openxmlformats.org/package/2006/relationships"><Relationship Id="rId2" Type="http://schemas.openxmlformats.org/officeDocument/2006/relationships/hyperlink" Target="https://www.youtube.com/watch?v=4KBVkQ7b6yk&amp;t=452s" TargetMode="Externa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material.angular.io/"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s://material.angular.io/" TargetMode="External"/><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hyperlink" Target="https://material.angular.io/guide/getting-started" TargetMode="External"/></Relationships>
</file>

<file path=ppt/slides/_rels/slide102.xml.rels><?xml version="1.0" encoding="UTF-8" standalone="yes"?>
<Relationships xmlns="http://schemas.openxmlformats.org/package/2006/relationships"><Relationship Id="rId2" Type="http://schemas.openxmlformats.org/officeDocument/2006/relationships/hyperlink" Target="https://material.angular.io/"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hyperlink" Target="Angular%20In%20One/Angular%2017.docx"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youtube.com/watch?v=4KBVkQ7b6yk&amp;t=642s"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www.youtube.com/watch?v=4KBVkQ7b6yk&amp;t=118s" TargetMode="External"/><Relationship Id="rId1" Type="http://schemas.openxmlformats.org/officeDocument/2006/relationships/slideLayout" Target="../slideLayouts/slideLayout2.xml"/><Relationship Id="rId5" Type="http://schemas.openxmlformats.org/officeDocument/2006/relationships/image" Target="../media/image36.svg"/><Relationship Id="rId4" Type="http://schemas.openxmlformats.org/officeDocument/2006/relationships/image" Target="../media/image35.png"/></Relationships>
</file>

<file path=ppt/slides/_rels/slide119.xml.rels><?xml version="1.0" encoding="UTF-8" standalone="yes"?>
<Relationships xmlns="http://schemas.openxmlformats.org/package/2006/relationships"><Relationship Id="rId2" Type="http://schemas.openxmlformats.org/officeDocument/2006/relationships/hyperlink" Target="https://www.youtube.com/watch?v=4KBVkQ7b6yk&amp;t=290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youtube.com/watch?v=4KBVkQ7b6yk&amp;t=736s" TargetMode="Externa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hyperlink" Target="https://www.youtube.com/watch?v=4KBVkQ7b6yk&amp;t=290s"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youtube.com/watch?v=4KBVkQ7b6yk&amp;t=290s" TargetMode="External"/><Relationship Id="rId1" Type="http://schemas.openxmlformats.org/officeDocument/2006/relationships/slideLayout" Target="../slideLayouts/slideLayout2.xml"/><Relationship Id="rId4" Type="http://schemas.openxmlformats.org/officeDocument/2006/relationships/image" Target="../media/image36.svg"/></Relationships>
</file>

<file path=ppt/slides/_rels/slide1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youtube.com/watch?v=4KBVkQ7b6yk&amp;t=452s" TargetMode="External"/><Relationship Id="rId1" Type="http://schemas.openxmlformats.org/officeDocument/2006/relationships/slideLayout" Target="../slideLayouts/slideLayout2.xml"/><Relationship Id="rId4" Type="http://schemas.openxmlformats.org/officeDocument/2006/relationships/image" Target="../media/image36.svg"/></Relationships>
</file>

<file path=ppt/slides/_rels/slide1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www.youtube.com/watch?v=4KBVkQ7b6yk&amp;t=642s" TargetMode="Externa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hyperlink" Target="https://www.youtube.com/watch?v=4KBVkQ7b6yk&amp;t=736s" TargetMode="Externa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hyperlink" Target="https://www.youtube.com/watch?v=4KBVkQ7b6yk&amp;t=865s" TargetMode="External"/><Relationship Id="rId7" Type="http://schemas.openxmlformats.org/officeDocument/2006/relationships/hyperlink" Target="https://www.youtube.com/watch?v=4KBVkQ7b6yk&amp;t=1542s" TargetMode="External"/><Relationship Id="rId2" Type="http://schemas.openxmlformats.org/officeDocument/2006/relationships/hyperlink" Target="https://www.youtube.com/watch?v=4KBVkQ7b6yk&amp;t=837s" TargetMode="External"/><Relationship Id="rId1" Type="http://schemas.openxmlformats.org/officeDocument/2006/relationships/slideLayout" Target="../slideLayouts/slideLayout2.xml"/><Relationship Id="rId6" Type="http://schemas.openxmlformats.org/officeDocument/2006/relationships/hyperlink" Target="https://www.youtube.com/watch?v=4KBVkQ7b6yk&amp;t=1303s" TargetMode="External"/><Relationship Id="rId5" Type="http://schemas.openxmlformats.org/officeDocument/2006/relationships/hyperlink" Target="https://www.youtube.com/watch?v=4KBVkQ7b6yk&amp;t=1120s" TargetMode="External"/><Relationship Id="rId4" Type="http://schemas.openxmlformats.org/officeDocument/2006/relationships/hyperlink" Target="https://www.youtube.com/watch?v=4KBVkQ7b6yk&amp;t=1034s" TargetMode="External"/></Relationships>
</file>

<file path=ppt/slides/_rels/slide129.xml.rels><?xml version="1.0" encoding="UTF-8" standalone="yes"?>
<Relationships xmlns="http://schemas.openxmlformats.org/package/2006/relationships"><Relationship Id="rId3" Type="http://schemas.openxmlformats.org/officeDocument/2006/relationships/hyperlink" Target="https://www.youtube.com/watch?v=4KBVkQ7b6yk&amp;t=865s" TargetMode="External"/><Relationship Id="rId7" Type="http://schemas.openxmlformats.org/officeDocument/2006/relationships/hyperlink" Target="https://www.youtube.com/watch?v=4KBVkQ7b6yk&amp;t=1542s" TargetMode="External"/><Relationship Id="rId2" Type="http://schemas.openxmlformats.org/officeDocument/2006/relationships/hyperlink" Target="https://www.youtube.com/watch?v=4KBVkQ7b6yk&amp;t=837s" TargetMode="External"/><Relationship Id="rId1" Type="http://schemas.openxmlformats.org/officeDocument/2006/relationships/slideLayout" Target="../slideLayouts/slideLayout2.xml"/><Relationship Id="rId6" Type="http://schemas.openxmlformats.org/officeDocument/2006/relationships/hyperlink" Target="https://www.youtube.com/watch?v=4KBVkQ7b6yk&amp;t=1303s" TargetMode="External"/><Relationship Id="rId5" Type="http://schemas.openxmlformats.org/officeDocument/2006/relationships/hyperlink" Target="https://www.youtube.com/watch?v=4KBVkQ7b6yk&amp;t=1120s" TargetMode="External"/><Relationship Id="rId4" Type="http://schemas.openxmlformats.org/officeDocument/2006/relationships/hyperlink" Target="https://www.youtube.com/watch?v=4KBVkQ7b6yk&amp;t=1034s"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4KBVkQ7b6yk&amp;t=865s" TargetMode="External"/><Relationship Id="rId2" Type="http://schemas.openxmlformats.org/officeDocument/2006/relationships/hyperlink" Target="https://www.youtube.com/watch?v=4KBVkQ7b6yk&amp;t=837s" TargetMode="Externa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hyperlink" Target="https://www.youtube.com/watch?v=4KBVkQ7b6yk&amp;t=865s" TargetMode="External"/><Relationship Id="rId7" Type="http://schemas.openxmlformats.org/officeDocument/2006/relationships/hyperlink" Target="https://www.youtube.com/watch?v=4KBVkQ7b6yk&amp;t=1542s" TargetMode="External"/><Relationship Id="rId2" Type="http://schemas.openxmlformats.org/officeDocument/2006/relationships/hyperlink" Target="https://www.youtube.com/watch?v=4KBVkQ7b6yk&amp;t=837s" TargetMode="External"/><Relationship Id="rId1" Type="http://schemas.openxmlformats.org/officeDocument/2006/relationships/slideLayout" Target="../slideLayouts/slideLayout2.xml"/><Relationship Id="rId6" Type="http://schemas.openxmlformats.org/officeDocument/2006/relationships/hyperlink" Target="https://www.youtube.com/watch?v=4KBVkQ7b6yk&amp;t=1303s" TargetMode="External"/><Relationship Id="rId5" Type="http://schemas.openxmlformats.org/officeDocument/2006/relationships/hyperlink" Target="https://www.youtube.com/watch?v=4KBVkQ7b6yk&amp;t=1120s" TargetMode="External"/><Relationship Id="rId4" Type="http://schemas.openxmlformats.org/officeDocument/2006/relationships/hyperlink" Target="https://www.youtube.com/watch?v=4KBVkQ7b6yk&amp;t=1034s" TargetMode="External"/></Relationships>
</file>

<file path=ppt/slides/_rels/slide131.xml.rels><?xml version="1.0" encoding="UTF-8" standalone="yes"?>
<Relationships xmlns="http://schemas.openxmlformats.org/package/2006/relationships"><Relationship Id="rId3" Type="http://schemas.openxmlformats.org/officeDocument/2006/relationships/hyperlink" Target="https://www.youtube.com/watch?v=4KBVkQ7b6yk&amp;t=865s" TargetMode="External"/><Relationship Id="rId7" Type="http://schemas.openxmlformats.org/officeDocument/2006/relationships/hyperlink" Target="https://www.youtube.com/watch?v=4KBVkQ7b6yk&amp;t=1542s" TargetMode="External"/><Relationship Id="rId2" Type="http://schemas.openxmlformats.org/officeDocument/2006/relationships/hyperlink" Target="https://www.youtube.com/watch?v=4KBVkQ7b6yk&amp;t=837s" TargetMode="External"/><Relationship Id="rId1" Type="http://schemas.openxmlformats.org/officeDocument/2006/relationships/slideLayout" Target="../slideLayouts/slideLayout2.xml"/><Relationship Id="rId6" Type="http://schemas.openxmlformats.org/officeDocument/2006/relationships/hyperlink" Target="https://www.youtube.com/watch?v=4KBVkQ7b6yk&amp;t=1303s" TargetMode="External"/><Relationship Id="rId5" Type="http://schemas.openxmlformats.org/officeDocument/2006/relationships/hyperlink" Target="https://www.youtube.com/watch?v=4KBVkQ7b6yk&amp;t=1120s" TargetMode="External"/><Relationship Id="rId4" Type="http://schemas.openxmlformats.org/officeDocument/2006/relationships/hyperlink" Target="https://www.youtube.com/watch?v=4KBVkQ7b6yk&amp;t=1034s" TargetMode="External"/></Relationships>
</file>

<file path=ppt/slides/_rels/slide132.xml.rels><?xml version="1.0" encoding="UTF-8" standalone="yes"?>
<Relationships xmlns="http://schemas.openxmlformats.org/package/2006/relationships"><Relationship Id="rId8" Type="http://schemas.openxmlformats.org/officeDocument/2006/relationships/hyperlink" Target="https://www.youtube.com/watch?v=4KBVkQ7b6yk&amp;t=3225s" TargetMode="External"/><Relationship Id="rId3" Type="http://schemas.openxmlformats.org/officeDocument/2006/relationships/hyperlink" Target="https://www.youtube.com/watch?v=4KBVkQ7b6yk&amp;t=2539s" TargetMode="External"/><Relationship Id="rId7" Type="http://schemas.openxmlformats.org/officeDocument/2006/relationships/hyperlink" Target="https://www.youtube.com/watch?v=4KBVkQ7b6yk&amp;t=3035s" TargetMode="External"/><Relationship Id="rId2" Type="http://schemas.openxmlformats.org/officeDocument/2006/relationships/hyperlink" Target="https://www.youtube.com/watch?v=4KBVkQ7b6yk&amp;t=2515s" TargetMode="External"/><Relationship Id="rId1" Type="http://schemas.openxmlformats.org/officeDocument/2006/relationships/slideLayout" Target="../slideLayouts/slideLayout2.xml"/><Relationship Id="rId6" Type="http://schemas.openxmlformats.org/officeDocument/2006/relationships/hyperlink" Target="https://www.youtube.com/watch?v=4KBVkQ7b6yk&amp;t=2886s" TargetMode="External"/><Relationship Id="rId5" Type="http://schemas.openxmlformats.org/officeDocument/2006/relationships/hyperlink" Target="https://www.youtube.com/watch?v=4KBVkQ7b6yk&amp;t=2803s" TargetMode="External"/><Relationship Id="rId4" Type="http://schemas.openxmlformats.org/officeDocument/2006/relationships/hyperlink" Target="https://www.youtube.com/watch?v=4KBVkQ7b6yk&amp;t=2689s" TargetMode="External"/><Relationship Id="rId9" Type="http://schemas.openxmlformats.org/officeDocument/2006/relationships/hyperlink" Target="https://www.youtube.com/watch?v=4KBVkQ7b6yk&amp;t=3386s" TargetMode="External"/></Relationships>
</file>

<file path=ppt/slides/_rels/slide133.xml.rels><?xml version="1.0" encoding="UTF-8" standalone="yes"?>
<Relationships xmlns="http://schemas.openxmlformats.org/package/2006/relationships"><Relationship Id="rId8" Type="http://schemas.openxmlformats.org/officeDocument/2006/relationships/hyperlink" Target="https://www.youtube.com/watch?v=4KBVkQ7b6yk&amp;t=3225s" TargetMode="External"/><Relationship Id="rId3" Type="http://schemas.openxmlformats.org/officeDocument/2006/relationships/hyperlink" Target="https://www.youtube.com/watch?v=4KBVkQ7b6yk&amp;t=2539s" TargetMode="External"/><Relationship Id="rId7" Type="http://schemas.openxmlformats.org/officeDocument/2006/relationships/hyperlink" Target="https://www.youtube.com/watch?v=4KBVkQ7b6yk&amp;t=3035s" TargetMode="External"/><Relationship Id="rId2" Type="http://schemas.openxmlformats.org/officeDocument/2006/relationships/hyperlink" Target="https://www.youtube.com/watch?v=4KBVkQ7b6yk&amp;t=2515s" TargetMode="External"/><Relationship Id="rId1" Type="http://schemas.openxmlformats.org/officeDocument/2006/relationships/slideLayout" Target="../slideLayouts/slideLayout2.xml"/><Relationship Id="rId6" Type="http://schemas.openxmlformats.org/officeDocument/2006/relationships/hyperlink" Target="https://www.youtube.com/watch?v=4KBVkQ7b6yk&amp;t=2886s" TargetMode="External"/><Relationship Id="rId5" Type="http://schemas.openxmlformats.org/officeDocument/2006/relationships/hyperlink" Target="https://www.youtube.com/watch?v=4KBVkQ7b6yk&amp;t=2803s" TargetMode="External"/><Relationship Id="rId4" Type="http://schemas.openxmlformats.org/officeDocument/2006/relationships/hyperlink" Target="https://www.youtube.com/watch?v=4KBVkQ7b6yk&amp;t=2689s" TargetMode="External"/><Relationship Id="rId9" Type="http://schemas.openxmlformats.org/officeDocument/2006/relationships/hyperlink" Target="https://www.youtube.com/watch?v=4KBVkQ7b6yk&amp;t=3386s" TargetMode="External"/></Relationships>
</file>

<file path=ppt/slides/_rels/slide134.xml.rels><?xml version="1.0" encoding="UTF-8" standalone="yes"?>
<Relationships xmlns="http://schemas.openxmlformats.org/package/2006/relationships"><Relationship Id="rId3" Type="http://schemas.openxmlformats.org/officeDocument/2006/relationships/hyperlink" Target="https://www.youtube.com/watch?v=4KBVkQ7b6yk&amp;t=3509s" TargetMode="External"/><Relationship Id="rId2" Type="http://schemas.openxmlformats.org/officeDocument/2006/relationships/hyperlink" Target="https://www.youtube.com/watch?v=4KBVkQ7b6yk&amp;t=3488s" TargetMode="External"/><Relationship Id="rId1" Type="http://schemas.openxmlformats.org/officeDocument/2006/relationships/slideLayout" Target="../slideLayouts/slideLayout2.xml"/><Relationship Id="rId6" Type="http://schemas.openxmlformats.org/officeDocument/2006/relationships/hyperlink" Target="https://www.youtube.com/watch?v=4KBVkQ7b6yk&amp;t=3805s" TargetMode="External"/><Relationship Id="rId5" Type="http://schemas.openxmlformats.org/officeDocument/2006/relationships/hyperlink" Target="https://www.youtube.com/watch?v=4KBVkQ7b6yk&amp;t=3665s" TargetMode="External"/><Relationship Id="rId4" Type="http://schemas.openxmlformats.org/officeDocument/2006/relationships/hyperlink" Target="https://www.youtube.com/watch?v=4KBVkQ7b6yk&amp;t=3615s" TargetMode="External"/></Relationships>
</file>

<file path=ppt/slides/_rels/slide135.xml.rels><?xml version="1.0" encoding="UTF-8" standalone="yes"?>
<Relationships xmlns="http://schemas.openxmlformats.org/package/2006/relationships"><Relationship Id="rId8" Type="http://schemas.openxmlformats.org/officeDocument/2006/relationships/hyperlink" Target="https://www.youtube.com/watch?v=4KBVkQ7b6yk&amp;t=4546s" TargetMode="External"/><Relationship Id="rId3" Type="http://schemas.openxmlformats.org/officeDocument/2006/relationships/hyperlink" Target="https://www.youtube.com/watch?v=4KBVkQ7b6yk&amp;t=3878s" TargetMode="External"/><Relationship Id="rId7" Type="http://schemas.openxmlformats.org/officeDocument/2006/relationships/hyperlink" Target="https://www.youtube.com/watch?v=4KBVkQ7b6yk&amp;t=4474s" TargetMode="External"/><Relationship Id="rId2" Type="http://schemas.openxmlformats.org/officeDocument/2006/relationships/hyperlink" Target="https://www.youtube.com/watch?v=4KBVkQ7b6yk&amp;t=3854s" TargetMode="External"/><Relationship Id="rId1" Type="http://schemas.openxmlformats.org/officeDocument/2006/relationships/slideLayout" Target="../slideLayouts/slideLayout2.xml"/><Relationship Id="rId6" Type="http://schemas.openxmlformats.org/officeDocument/2006/relationships/hyperlink" Target="https://www.youtube.com/watch?v=4KBVkQ7b6yk&amp;t=4316s" TargetMode="External"/><Relationship Id="rId5" Type="http://schemas.openxmlformats.org/officeDocument/2006/relationships/hyperlink" Target="https://www.youtube.com/watch?v=4KBVkQ7b6yk&amp;t=4204s" TargetMode="External"/><Relationship Id="rId4" Type="http://schemas.openxmlformats.org/officeDocument/2006/relationships/hyperlink" Target="https://www.youtube.com/watch?v=4KBVkQ7b6yk&amp;t=3992s" TargetMode="External"/></Relationships>
</file>

<file path=ppt/slides/_rels/slide136.xml.rels><?xml version="1.0" encoding="UTF-8" standalone="yes"?>
<Relationships xmlns="http://schemas.openxmlformats.org/package/2006/relationships"><Relationship Id="rId3" Type="http://schemas.openxmlformats.org/officeDocument/2006/relationships/hyperlink" Target="https://www.youtube.com/watch?v=4KBVkQ7b6yk&amp;t=4811s" TargetMode="External"/><Relationship Id="rId7" Type="http://schemas.openxmlformats.org/officeDocument/2006/relationships/hyperlink" Target="https://www.youtube.com/watch?v=4KBVkQ7b6yk&amp;t=5452s" TargetMode="External"/><Relationship Id="rId2" Type="http://schemas.openxmlformats.org/officeDocument/2006/relationships/hyperlink" Target="https://www.youtube.com/watch?v=4KBVkQ7b6yk&amp;t=4797s" TargetMode="External"/><Relationship Id="rId1" Type="http://schemas.openxmlformats.org/officeDocument/2006/relationships/slideLayout" Target="../slideLayouts/slideLayout2.xml"/><Relationship Id="rId6" Type="http://schemas.openxmlformats.org/officeDocument/2006/relationships/hyperlink" Target="https://www.youtube.com/watch?v=4KBVkQ7b6yk&amp;t=5364s" TargetMode="External"/><Relationship Id="rId5" Type="http://schemas.openxmlformats.org/officeDocument/2006/relationships/hyperlink" Target="https://www.youtube.com/watch?v=4KBVkQ7b6yk&amp;t=5229s" TargetMode="External"/><Relationship Id="rId4" Type="http://schemas.openxmlformats.org/officeDocument/2006/relationships/hyperlink" Target="https://www.youtube.com/watch?v=4KBVkQ7b6yk&amp;t=5020s" TargetMode="External"/></Relationships>
</file>

<file path=ppt/slides/_rels/slide137.xml.rels><?xml version="1.0" encoding="UTF-8" standalone="yes"?>
<Relationships xmlns="http://schemas.openxmlformats.org/package/2006/relationships"><Relationship Id="rId3" Type="http://schemas.openxmlformats.org/officeDocument/2006/relationships/hyperlink" Target="https://www.youtube.com/watch?v=4KBVkQ7b6yk&amp;t=5761s" TargetMode="External"/><Relationship Id="rId7" Type="http://schemas.openxmlformats.org/officeDocument/2006/relationships/hyperlink" Target="https://www.youtube.com/watch?v=4KBVkQ7b6yk&amp;t=6610s" TargetMode="External"/><Relationship Id="rId2" Type="http://schemas.openxmlformats.org/officeDocument/2006/relationships/hyperlink" Target="https://www.youtube.com/watch?v=4KBVkQ7b6yk&amp;t=5721s" TargetMode="External"/><Relationship Id="rId1" Type="http://schemas.openxmlformats.org/officeDocument/2006/relationships/slideLayout" Target="../slideLayouts/slideLayout2.xml"/><Relationship Id="rId6" Type="http://schemas.openxmlformats.org/officeDocument/2006/relationships/hyperlink" Target="https://www.youtube.com/watch?v=4KBVkQ7b6yk&amp;t=6321s" TargetMode="External"/><Relationship Id="rId5" Type="http://schemas.openxmlformats.org/officeDocument/2006/relationships/hyperlink" Target="https://www.youtube.com/watch?v=4KBVkQ7b6yk&amp;t=6167s" TargetMode="External"/><Relationship Id="rId4" Type="http://schemas.openxmlformats.org/officeDocument/2006/relationships/hyperlink" Target="https://www.youtube.com/watch?v=4KBVkQ7b6yk&amp;t=5900s" TargetMode="External"/></Relationships>
</file>

<file path=ppt/slides/_rels/slide138.xml.rels><?xml version="1.0" encoding="UTF-8" standalone="yes"?>
<Relationships xmlns="http://schemas.openxmlformats.org/package/2006/relationships"><Relationship Id="rId8" Type="http://schemas.openxmlformats.org/officeDocument/2006/relationships/hyperlink" Target="https://www.youtube.com/watch?v=4KBVkQ7b6yk&amp;t=7597s" TargetMode="External"/><Relationship Id="rId3" Type="http://schemas.openxmlformats.org/officeDocument/2006/relationships/hyperlink" Target="https://www.youtube.com/watch?v=4KBVkQ7b6yk&amp;t=6710s" TargetMode="External"/><Relationship Id="rId7" Type="http://schemas.openxmlformats.org/officeDocument/2006/relationships/hyperlink" Target="https://www.youtube.com/watch?v=4KBVkQ7b6yk&amp;t=7461s" TargetMode="External"/><Relationship Id="rId2" Type="http://schemas.openxmlformats.org/officeDocument/2006/relationships/hyperlink" Target="https://www.youtube.com/watch?v=4KBVkQ7b6yk&amp;t=6686s" TargetMode="External"/><Relationship Id="rId1" Type="http://schemas.openxmlformats.org/officeDocument/2006/relationships/slideLayout" Target="../slideLayouts/slideLayout2.xml"/><Relationship Id="rId6" Type="http://schemas.openxmlformats.org/officeDocument/2006/relationships/hyperlink" Target="https://www.youtube.com/watch?v=4KBVkQ7b6yk&amp;t=7347s" TargetMode="External"/><Relationship Id="rId5" Type="http://schemas.openxmlformats.org/officeDocument/2006/relationships/hyperlink" Target="https://www.youtube.com/watch?v=4KBVkQ7b6yk&amp;t=7259s" TargetMode="External"/><Relationship Id="rId10" Type="http://schemas.openxmlformats.org/officeDocument/2006/relationships/hyperlink" Target="https://www.youtube.com/watch?v=4KBVkQ7b6yk&amp;t=7847s" TargetMode="External"/><Relationship Id="rId4" Type="http://schemas.openxmlformats.org/officeDocument/2006/relationships/hyperlink" Target="https://www.youtube.com/watch?v=4KBVkQ7b6yk&amp;t=7075s" TargetMode="External"/><Relationship Id="rId9" Type="http://schemas.openxmlformats.org/officeDocument/2006/relationships/hyperlink" Target="https://www.youtube.com/watch?v=4KBVkQ7b6yk&amp;t=7728s" TargetMode="Externa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www.youtube.com/watch?v=4KBVkQ7b6yk&amp;t=1034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youtube.com/watch?v=4KBVkQ7b6yk&amp;t=1120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www.youtube.com/watch?v=4KBVkQ7b6yk&amp;t=1303s"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youtube.com/watch?v=4KBVkQ7b6yk&amp;t=1542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watch?v=4KBVkQ7b6yk&amp;t=1674s" TargetMode="External"/><Relationship Id="rId2" Type="http://schemas.openxmlformats.org/officeDocument/2006/relationships/hyperlink" Target="https://www.youtube.com/watch?v=4KBVkQ7b6yk&amp;t=1640s"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www.youtube.com/watch?v=4KBVkQ7b6yk&amp;t=1813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www.youtube.com/watch?v=4KBVkQ7b6yk&amp;t=1928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www.youtube.com/watch?v=4KBVkQ7b6yk&amp;t=2106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www.youtube.com/watch?v=4KBVkQ7b6yk&amp;t=2287s"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4KBVkQ7b6yk&amp;t=2539s" TargetMode="External"/><Relationship Id="rId2" Type="http://schemas.openxmlformats.org/officeDocument/2006/relationships/hyperlink" Target="https://www.youtube.com/watch?v=4KBVkQ7b6yk&amp;t=2515s"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www.youtube.com/watch?v=4KBVkQ7b6yk&amp;t=2689s"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www.youtube.com/watch?v=4KBVkQ7b6yk&amp;t=2803s"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www.youtube.com/watch?v=4KBVkQ7b6yk&amp;t=2886s"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www.youtube.com/watch?v=4KBVkQ7b6yk&amp;t=3035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www.youtube.com/watch?v=4KBVkQ7b6yk&amp;t=3225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www.youtube.com/watch?v=4KBVkQ7b6yk&amp;t=3386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intellipaat.com/blog/what-is-angular/"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watch?v=4KBVkQ7b6yk&amp;t=3509s" TargetMode="External"/><Relationship Id="rId2" Type="http://schemas.openxmlformats.org/officeDocument/2006/relationships/hyperlink" Target="https://www.youtube.com/watch?v=4KBVkQ7b6yk&amp;t=3488s"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www.youtube.com/watch?v=4KBVkQ7b6yk&amp;t=3615s"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www.youtube.com/watch?v=4KBVkQ7b6yk&amp;t=3665s"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www.youtube.com/watch?v=4KBVkQ7b6yk&amp;t=3805s"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4KBVkQ7b6yk&amp;t=3878s" TargetMode="External"/><Relationship Id="rId2" Type="http://schemas.openxmlformats.org/officeDocument/2006/relationships/hyperlink" Target="https://www.youtube.com/watch?v=4KBVkQ7b6yk&amp;t=3854s"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www.youtube.com/watch?v=4KBVkQ7b6yk&amp;t=3992s"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www.youtube.com/watch?v=4KBVkQ7b6yk&amp;t=4204s"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www.youtube.com/watch?v=4KBVkQ7b6yk&amp;t=4316s"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www.youtube.com/watch?v=4KBVkQ7b6yk&amp;t=4474s"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www.youtube.com/watch?v=4KBVkQ7b6yk&amp;t=4546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youtube.com/watch?v=4KBVkQ7b6yk&amp;t=4811s" TargetMode="External"/><Relationship Id="rId2" Type="http://schemas.openxmlformats.org/officeDocument/2006/relationships/hyperlink" Target="https://www.youtube.com/watch?v=4KBVkQ7b6yk&amp;t=4797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www.youtube.com/watch?v=4KBVkQ7b6yk&amp;t=5020s"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www.youtube.com/watch?v=4KBVkQ7b6yk&amp;t=5229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www.youtube.com/watch?v=4KBVkQ7b6yk&amp;t=5364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www.youtube.com/watch?v=4KBVkQ7b6yk&amp;t=5452s"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youtube.com/watch?v=4KBVkQ7b6yk&amp;t=5761s" TargetMode="External"/><Relationship Id="rId2" Type="http://schemas.openxmlformats.org/officeDocument/2006/relationships/hyperlink" Target="https://www.youtube.com/watch?v=4KBVkQ7b6yk&amp;t=5721s"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www.youtube.com/watch?v=4KBVkQ7b6yk&amp;t=5900s"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www.youtube.com/watch?v=4KBVkQ7b6yk&amp;t=6167s"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www.youtube.com/watch?v=4KBVkQ7b6yk&amp;t=6321s"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www.youtube.com/watch?v=4KBVkQ7b6yk&amp;t=6610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intellipaat.com/blog/interview-question/angular-interview-questions/#angular_interview_questions_for_experienced_professionals_2_to_5_years"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youtube.com/watch?v=4KBVkQ7b6yk&amp;t=6710s" TargetMode="External"/><Relationship Id="rId2" Type="http://schemas.openxmlformats.org/officeDocument/2006/relationships/hyperlink" Target="https://www.youtube.com/watch?v=4KBVkQ7b6yk&amp;t=6686s"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www.youtube.com/watch?v=4KBVkQ7b6yk&amp;t=7075s"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www.youtube.com/watch?v=4KBVkQ7b6yk&amp;t=7259s"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www.youtube.com/watch?v=4KBVkQ7b6yk&amp;t=7347s"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www.youtube.com/watch?v=4KBVkQ7b6yk&amp;t=7461s"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www.youtube.com/watch?v=4KBVkQ7b6yk&amp;t=7597s"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www.youtube.com/watch?v=4KBVkQ7b6yk&amp;t=7728s"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www.youtube.com/watch?v=4KBVkQ7b6yk&amp;t=7847s"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nodejs.org/en/download"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npm@10.4.0"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intellipaat.com/blog/interview-question/angular-interview-questions/#angular_interview_questions_for_experienced_professionals_2_to_5_year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www.simplilearn.com/tutorials/angular-tutorial/angular-components" TargetMode="External"/><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www.simplilearn.com/tutorials/angular-tutorial/angular-dependency-injection" TargetMode="External"/><Relationship Id="rId4" Type="http://schemas.openxmlformats.org/officeDocument/2006/relationships/hyperlink" Target="https://www.simplilearn.com/tutorials/angular-tutorial/angular-data-binding"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www.youtube.com/watch?v=CdE6rVfPJ9I" TargetMode="External"/><Relationship Id="rId2" Type="http://schemas.openxmlformats.org/officeDocument/2006/relationships/hyperlink" Target="https://getbootstrap.com/docs/5.1/getting-started/introduction/"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https://www.youtube.com/playlist?list=PLp50dWW_m40W6u4NxWCsQk1F8CmzBI6r0"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youtube.com/watch?v=4KBVkQ7b6yk&amp;t=290s"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001AD-554C-33AE-311F-450A3E8ADBC7}"/>
              </a:ext>
            </a:extLst>
          </p:cNvPr>
          <p:cNvSpPr>
            <a:spLocks noGrp="1"/>
          </p:cNvSpPr>
          <p:nvPr>
            <p:ph type="ctrTitle"/>
          </p:nvPr>
        </p:nvSpPr>
        <p:spPr>
          <a:xfrm>
            <a:off x="0" y="0"/>
            <a:ext cx="12192000" cy="1183958"/>
          </a:xfrm>
        </p:spPr>
        <p:txBody>
          <a:bodyPr/>
          <a:lstStyle/>
          <a:p>
            <a:r>
              <a:rPr lang="en-IN" dirty="0"/>
              <a:t>ANGULAR</a:t>
            </a:r>
          </a:p>
        </p:txBody>
      </p:sp>
      <p:sp>
        <p:nvSpPr>
          <p:cNvPr id="3" name="Subtitle 2">
            <a:extLst>
              <a:ext uri="{FF2B5EF4-FFF2-40B4-BE49-F238E27FC236}">
                <a16:creationId xmlns:a16="http://schemas.microsoft.com/office/drawing/2014/main" id="{F1CB012A-274A-8BA4-9DD1-031AFE89206B}"/>
              </a:ext>
            </a:extLst>
          </p:cNvPr>
          <p:cNvSpPr>
            <a:spLocks noGrp="1"/>
          </p:cNvSpPr>
          <p:nvPr>
            <p:ph type="subTitle" idx="1"/>
          </p:nvPr>
        </p:nvSpPr>
        <p:spPr>
          <a:xfrm>
            <a:off x="0" y="1183958"/>
            <a:ext cx="12192000" cy="5674042"/>
          </a:xfrm>
        </p:spPr>
        <p:txBody>
          <a:bodyPr>
            <a:normAutofit/>
          </a:bodyPr>
          <a:lstStyle/>
          <a:p>
            <a:r>
              <a:rPr lang="en-US" b="1" dirty="0"/>
              <a:t>Angular Interview Questions For 3 Years Of Experience</a:t>
            </a:r>
            <a:endParaRPr lang="en-IN" dirty="0">
              <a:hlinkClick r:id="rId2"/>
            </a:endParaRPr>
          </a:p>
          <a:p>
            <a:r>
              <a:rPr lang="en-IN" dirty="0">
                <a:hlinkClick r:id="rId2"/>
              </a:rPr>
              <a:t>https://www.linkedin.com/pulse/angular-interview-questions-3-years-experience/</a:t>
            </a:r>
            <a:endParaRPr lang="en-IN" dirty="0"/>
          </a:p>
          <a:p>
            <a:r>
              <a:rPr lang="en-US" b="1" dirty="0"/>
              <a:t>Top 60+ Angular Interview Questions and Answers for 2024</a:t>
            </a:r>
            <a:endParaRPr lang="en-IN" dirty="0"/>
          </a:p>
          <a:p>
            <a:r>
              <a:rPr lang="en-IN" dirty="0">
                <a:hlinkClick r:id="rId3"/>
              </a:rPr>
              <a:t>https://www.simplilearn.com/tutorials/angular-tutorial/angular-interview-questions</a:t>
            </a:r>
            <a:endParaRPr lang="en-IN" dirty="0"/>
          </a:p>
          <a:p>
            <a:r>
              <a:rPr lang="en-IN" b="1" dirty="0"/>
              <a:t>Angular Interview Questions </a:t>
            </a:r>
            <a:endParaRPr lang="en-IN" dirty="0">
              <a:hlinkClick r:id="rId4"/>
            </a:endParaRPr>
          </a:p>
          <a:p>
            <a:r>
              <a:rPr lang="en-IN" dirty="0">
                <a:hlinkClick r:id="rId4"/>
              </a:rPr>
              <a:t>https://www.interviewbit.com/angular-interview-questions/</a:t>
            </a:r>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2937897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1192306"/>
          </a:xfrm>
        </p:spPr>
        <p:txBody>
          <a:bodyPr>
            <a:normAutofit fontScale="90000"/>
          </a:bodyPr>
          <a:lstStyle/>
          <a:p>
            <a:r>
              <a:rPr lang="en-US" b="0" i="0" dirty="0">
                <a:solidFill>
                  <a:srgbClr val="0F0F0F"/>
                </a:solidFill>
                <a:effectLst/>
                <a:latin typeface="Roboto" panose="02000000000000000000" pitchFamily="2" charset="0"/>
              </a:rPr>
              <a:t> </a:t>
            </a:r>
            <a:r>
              <a:rPr lang="en-US" b="0" i="0" u="none" strike="noStrike" dirty="0">
                <a:solidFill>
                  <a:srgbClr val="065FD4"/>
                </a:solidFill>
                <a:effectLst/>
                <a:latin typeface="Roboto" panose="02000000000000000000" pitchFamily="2" charset="0"/>
                <a:hlinkClick r:id="rId2"/>
              </a:rPr>
              <a:t>00:07:32</a:t>
            </a:r>
            <a:r>
              <a:rPr lang="en-US" b="0" i="0" dirty="0">
                <a:solidFill>
                  <a:srgbClr val="0F0F0F"/>
                </a:solidFill>
                <a:effectLst/>
                <a:latin typeface="Roboto" panose="02000000000000000000" pitchFamily="2" charset="0"/>
              </a:rPr>
              <a:t> - What is the difference between AngularJS and Angular?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36858173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fontScale="90000"/>
          </a:bodyPr>
          <a:lstStyle/>
          <a:p>
            <a:pPr algn="ctr"/>
            <a:r>
              <a:rPr lang="en-IN" dirty="0"/>
              <a:t>Angular 17 - </a:t>
            </a:r>
            <a:r>
              <a:rPr lang="en-US" b="0" dirty="0">
                <a:solidFill>
                  <a:srgbClr val="001B3F"/>
                </a:solidFill>
                <a:effectLst/>
              </a:rPr>
              <a:t>Material Design components for Angular</a:t>
            </a:r>
            <a:endParaRPr lang="en-IN" dirty="0"/>
          </a:p>
        </p:txBody>
      </p:sp>
      <p:pic>
        <p:nvPicPr>
          <p:cNvPr id="5" name="Picture 4">
            <a:extLst>
              <a:ext uri="{FF2B5EF4-FFF2-40B4-BE49-F238E27FC236}">
                <a16:creationId xmlns:a16="http://schemas.microsoft.com/office/drawing/2014/main" id="{417DEB7E-4C1C-B4D7-5D38-969485BF464C}"/>
              </a:ext>
            </a:extLst>
          </p:cNvPr>
          <p:cNvPicPr>
            <a:picLocks noChangeAspect="1"/>
          </p:cNvPicPr>
          <p:nvPr/>
        </p:nvPicPr>
        <p:blipFill rotWithShape="1">
          <a:blip r:embed="rId2"/>
          <a:srcRect l="1" r="25232" b="38984"/>
          <a:stretch/>
        </p:blipFill>
        <p:spPr>
          <a:xfrm>
            <a:off x="3267127" y="3005667"/>
            <a:ext cx="8813113" cy="3710093"/>
          </a:xfrm>
          <a:prstGeom prst="rect">
            <a:avLst/>
          </a:prstGeom>
        </p:spPr>
      </p:pic>
      <p:sp>
        <p:nvSpPr>
          <p:cNvPr id="4" name="TextBox 3">
            <a:extLst>
              <a:ext uri="{FF2B5EF4-FFF2-40B4-BE49-F238E27FC236}">
                <a16:creationId xmlns:a16="http://schemas.microsoft.com/office/drawing/2014/main" id="{27E82FEE-1E80-3485-CCFD-7CD496E16ECF}"/>
              </a:ext>
            </a:extLst>
          </p:cNvPr>
          <p:cNvSpPr txBox="1"/>
          <p:nvPr/>
        </p:nvSpPr>
        <p:spPr>
          <a:xfrm>
            <a:off x="0" y="800433"/>
            <a:ext cx="12192000" cy="2677656"/>
          </a:xfrm>
          <a:prstGeom prst="rect">
            <a:avLst/>
          </a:prstGeom>
          <a:noFill/>
        </p:spPr>
        <p:txBody>
          <a:bodyPr wrap="square" rtlCol="0">
            <a:spAutoFit/>
          </a:bodyPr>
          <a:lstStyle/>
          <a:p>
            <a:pPr>
              <a:spcBef>
                <a:spcPct val="0"/>
              </a:spcBef>
              <a:buNone/>
            </a:pPr>
            <a:r>
              <a:rPr lang="en-US" sz="3600" dirty="0">
                <a:solidFill>
                  <a:schemeClr val="dk1"/>
                </a:solidFill>
              </a:rPr>
              <a:t>Angular Material Design  component consists of  various components that are required fo</a:t>
            </a:r>
            <a:r>
              <a:rPr lang="en-US" sz="3600" dirty="0"/>
              <a:t>r quick responsive front end design. </a:t>
            </a:r>
          </a:p>
          <a:p>
            <a:pPr algn="just">
              <a:spcBef>
                <a:spcPct val="0"/>
              </a:spcBef>
              <a:buNone/>
            </a:pPr>
            <a:r>
              <a:rPr lang="en-IN" sz="2400" dirty="0">
                <a:hlinkClick r:id="rId3"/>
              </a:rPr>
              <a:t>Angular Material UI component library</a:t>
            </a:r>
            <a:endParaRPr lang="en-IN" sz="2400" dirty="0"/>
          </a:p>
          <a:p>
            <a:pPr algn="just">
              <a:spcBef>
                <a:spcPct val="0"/>
              </a:spcBef>
              <a:buNone/>
            </a:pPr>
            <a:endParaRPr lang="en-IN" sz="3600" dirty="0">
              <a:solidFill>
                <a:schemeClr val="dk1"/>
              </a:solidFill>
            </a:endParaRPr>
          </a:p>
        </p:txBody>
      </p:sp>
    </p:spTree>
    <p:extLst>
      <p:ext uri="{BB962C8B-B14F-4D97-AF65-F5344CB8AC3E}">
        <p14:creationId xmlns:p14="http://schemas.microsoft.com/office/powerpoint/2010/main" val="427574638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 To install Angular Material</a:t>
            </a:r>
          </a:p>
        </p:txBody>
      </p:sp>
      <p:pic>
        <p:nvPicPr>
          <p:cNvPr id="5" name="Picture 4">
            <a:extLst>
              <a:ext uri="{FF2B5EF4-FFF2-40B4-BE49-F238E27FC236}">
                <a16:creationId xmlns:a16="http://schemas.microsoft.com/office/drawing/2014/main" id="{3A979D68-B761-A582-C234-6F74BFAC7F91}"/>
              </a:ext>
            </a:extLst>
          </p:cNvPr>
          <p:cNvPicPr>
            <a:picLocks noChangeAspect="1"/>
          </p:cNvPicPr>
          <p:nvPr/>
        </p:nvPicPr>
        <p:blipFill>
          <a:blip r:embed="rId2"/>
          <a:stretch>
            <a:fillRect/>
          </a:stretch>
        </p:blipFill>
        <p:spPr>
          <a:xfrm>
            <a:off x="0" y="834945"/>
            <a:ext cx="7516274" cy="1609950"/>
          </a:xfrm>
          <a:prstGeom prst="rect">
            <a:avLst/>
          </a:prstGeom>
        </p:spPr>
      </p:pic>
      <p:sp>
        <p:nvSpPr>
          <p:cNvPr id="6" name="Rectangle 1">
            <a:extLst>
              <a:ext uri="{FF2B5EF4-FFF2-40B4-BE49-F238E27FC236}">
                <a16:creationId xmlns:a16="http://schemas.microsoft.com/office/drawing/2014/main" id="{2C93FDF3-242C-7733-1227-E564F3174434}"/>
              </a:ext>
            </a:extLst>
          </p:cNvPr>
          <p:cNvSpPr>
            <a:spLocks noGrp="1" noChangeArrowheads="1"/>
          </p:cNvSpPr>
          <p:nvPr>
            <p:ph idx="1"/>
          </p:nvPr>
        </p:nvSpPr>
        <p:spPr bwMode="auto">
          <a:xfrm>
            <a:off x="105798" y="2058616"/>
            <a:ext cx="12266500"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Low"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Bookman Old Style" panose="02050604050505020204" pitchFamily="18" charset="0"/>
              </a:rPr>
              <a:t>ng add @angular/material </a:t>
            </a:r>
            <a:endParaRPr lang="en-US" altLang="en-US" sz="2000" b="1" dirty="0">
              <a:latin typeface="Bookman Old Style" panose="02050604050505020204" pitchFamily="18" charset="0"/>
            </a:endParaRPr>
          </a:p>
          <a:p>
            <a:pPr marL="0" marR="0" lvl="0" indent="0" algn="justLow" defTabSz="914400" rtl="0" eaLnBrk="0" fontAlgn="base" latinLnBrk="0" hangingPunct="0">
              <a:lnSpc>
                <a:spcPct val="100000"/>
              </a:lnSpc>
              <a:spcBef>
                <a:spcPct val="0"/>
              </a:spcBef>
              <a:spcAft>
                <a:spcPct val="0"/>
              </a:spcAft>
              <a:buClrTx/>
              <a:buSzTx/>
              <a:buFontTx/>
              <a:buNone/>
              <a:tabLst/>
            </a:pPr>
            <a:r>
              <a:rPr lang="en-US" sz="2000" b="0" i="0" dirty="0">
                <a:solidFill>
                  <a:srgbClr val="001D35"/>
                </a:solidFill>
                <a:effectLst/>
                <a:highlight>
                  <a:srgbClr val="FFFFFF"/>
                </a:highlight>
                <a:latin typeface="Bookman Old Style" panose="02050604050505020204" pitchFamily="18" charset="0"/>
              </a:rPr>
              <a:t>Angular Material is a user interface (UI) component library that helps developers create </a:t>
            </a:r>
          </a:p>
          <a:p>
            <a:pPr marL="0" marR="0" lvl="0" indent="0" algn="justLow" defTabSz="914400" rtl="0" eaLnBrk="0" fontAlgn="base" latinLnBrk="0" hangingPunct="0">
              <a:lnSpc>
                <a:spcPct val="100000"/>
              </a:lnSpc>
              <a:spcBef>
                <a:spcPct val="0"/>
              </a:spcBef>
              <a:spcAft>
                <a:spcPct val="0"/>
              </a:spcAft>
              <a:buClrTx/>
              <a:buSzTx/>
              <a:buFontTx/>
              <a:buNone/>
              <a:tabLst/>
            </a:pPr>
            <a:r>
              <a:rPr lang="en-US" sz="2000" b="0" i="0" dirty="0">
                <a:solidFill>
                  <a:srgbClr val="001D35"/>
                </a:solidFill>
                <a:effectLst/>
                <a:highlight>
                  <a:srgbClr val="FFFFFF"/>
                </a:highlight>
                <a:latin typeface="Bookman Old Style" panose="02050604050505020204" pitchFamily="18" charset="0"/>
              </a:rPr>
              <a:t>consistent and attractive web pages and applications for AngularJS. </a:t>
            </a:r>
          </a:p>
          <a:p>
            <a:pPr marL="0" marR="0" lvl="0" indent="0" algn="justLow" defTabSz="914400" rtl="0" eaLnBrk="0" fontAlgn="base" latinLnBrk="0" hangingPunct="0">
              <a:lnSpc>
                <a:spcPct val="100000"/>
              </a:lnSpc>
              <a:spcBef>
                <a:spcPct val="0"/>
              </a:spcBef>
              <a:spcAft>
                <a:spcPct val="0"/>
              </a:spcAft>
              <a:buClrTx/>
              <a:buSzTx/>
              <a:buFontTx/>
              <a:buNone/>
              <a:tabLst/>
            </a:pPr>
            <a:r>
              <a:rPr lang="en-US" sz="2000" b="0" i="0" dirty="0">
                <a:solidFill>
                  <a:srgbClr val="001D35"/>
                </a:solidFill>
                <a:effectLst/>
                <a:highlight>
                  <a:srgbClr val="FFFFFF"/>
                </a:highlight>
                <a:latin typeface="Bookman Old Style" panose="02050604050505020204" pitchFamily="18" charset="0"/>
              </a:rPr>
              <a:t>It was developed by Google in 2014 and is based on Google's Material Design guidelines for </a:t>
            </a:r>
          </a:p>
          <a:p>
            <a:pPr marL="0" marR="0" lvl="0" indent="0" algn="justLow" defTabSz="914400" rtl="0" eaLnBrk="0" fontAlgn="base" latinLnBrk="0" hangingPunct="0">
              <a:lnSpc>
                <a:spcPct val="100000"/>
              </a:lnSpc>
              <a:spcBef>
                <a:spcPct val="0"/>
              </a:spcBef>
              <a:spcAft>
                <a:spcPct val="0"/>
              </a:spcAft>
              <a:buClrTx/>
              <a:buSzTx/>
              <a:buFontTx/>
              <a:buNone/>
              <a:tabLst/>
            </a:pPr>
            <a:r>
              <a:rPr lang="en-US" sz="2000" b="0" i="0" dirty="0">
                <a:solidFill>
                  <a:srgbClr val="001D35"/>
                </a:solidFill>
                <a:effectLst/>
                <a:highlight>
                  <a:srgbClr val="FFFFFF"/>
                </a:highlight>
                <a:latin typeface="Bookman Old Style" panose="02050604050505020204" pitchFamily="18" charset="0"/>
              </a:rPr>
              <a:t>digital user experiences. Angular Material includes reusable components such as cards, inputs, </a:t>
            </a:r>
          </a:p>
          <a:p>
            <a:pPr marL="0" marR="0" lvl="0" indent="0" algn="justLow" defTabSz="914400" rtl="0" eaLnBrk="0" fontAlgn="base" latinLnBrk="0" hangingPunct="0">
              <a:lnSpc>
                <a:spcPct val="100000"/>
              </a:lnSpc>
              <a:spcBef>
                <a:spcPct val="0"/>
              </a:spcBef>
              <a:spcAft>
                <a:spcPct val="0"/>
              </a:spcAft>
              <a:buClrTx/>
              <a:buSzTx/>
              <a:buFontTx/>
              <a:buNone/>
              <a:tabLst/>
            </a:pPr>
            <a:r>
              <a:rPr lang="en-US" sz="2000" b="0" i="0" dirty="0">
                <a:solidFill>
                  <a:srgbClr val="001D35"/>
                </a:solidFill>
                <a:effectLst/>
                <a:highlight>
                  <a:srgbClr val="FFFFFF"/>
                </a:highlight>
                <a:latin typeface="Bookman Old Style" panose="02050604050505020204" pitchFamily="18" charset="0"/>
              </a:rPr>
              <a:t>dialogs, data tables, and toolbars, as well as a component development kit (CDK) for creating </a:t>
            </a:r>
          </a:p>
          <a:p>
            <a:pPr marL="0" marR="0" lvl="0" indent="0" algn="justLow" defTabSz="914400" rtl="0" eaLnBrk="0" fontAlgn="base" latinLnBrk="0" hangingPunct="0">
              <a:lnSpc>
                <a:spcPct val="100000"/>
              </a:lnSpc>
              <a:spcBef>
                <a:spcPct val="0"/>
              </a:spcBef>
              <a:spcAft>
                <a:spcPct val="0"/>
              </a:spcAft>
              <a:buClrTx/>
              <a:buSzTx/>
              <a:buFontTx/>
              <a:buNone/>
              <a:tabLst/>
            </a:pPr>
            <a:r>
              <a:rPr lang="en-US" sz="2000" b="0" i="0" dirty="0">
                <a:solidFill>
                  <a:srgbClr val="001D35"/>
                </a:solidFill>
                <a:effectLst/>
                <a:highlight>
                  <a:srgbClr val="FFFFFF"/>
                </a:highlight>
                <a:latin typeface="Bookman Old Style" panose="02050604050505020204" pitchFamily="18" charset="0"/>
              </a:rPr>
              <a:t>custom components. </a:t>
            </a:r>
          </a:p>
          <a:p>
            <a:pPr marL="0" marR="0" lvl="0" indent="0" algn="justLow" defTabSz="914400" rtl="0" eaLnBrk="0" fontAlgn="base" latinLnBrk="0" hangingPunct="0">
              <a:lnSpc>
                <a:spcPct val="100000"/>
              </a:lnSpc>
              <a:spcBef>
                <a:spcPct val="0"/>
              </a:spcBef>
              <a:spcAft>
                <a:spcPct val="0"/>
              </a:spcAft>
              <a:buClrTx/>
              <a:buSzTx/>
              <a:buFontTx/>
              <a:buNone/>
              <a:tabLst/>
            </a:pPr>
            <a:r>
              <a:rPr lang="en-US" sz="2000" b="0" i="0" dirty="0">
                <a:solidFill>
                  <a:srgbClr val="001D35"/>
                </a:solidFill>
                <a:effectLst/>
                <a:highlight>
                  <a:srgbClr val="FFFFFF"/>
                </a:highlight>
                <a:latin typeface="Bookman Old Style" panose="02050604050505020204" pitchFamily="18" charset="0"/>
              </a:rPr>
              <a:t>Angular Material components come with default styling that follows the Material Design </a:t>
            </a:r>
          </a:p>
          <a:p>
            <a:pPr marL="0" marR="0" lvl="0" indent="0" algn="justLow" defTabSz="914400" rtl="0" eaLnBrk="0" fontAlgn="base" latinLnBrk="0" hangingPunct="0">
              <a:lnSpc>
                <a:spcPct val="100000"/>
              </a:lnSpc>
              <a:spcBef>
                <a:spcPct val="0"/>
              </a:spcBef>
              <a:spcAft>
                <a:spcPct val="0"/>
              </a:spcAft>
              <a:buClrTx/>
              <a:buSzTx/>
              <a:buFontTx/>
              <a:buNone/>
              <a:tabLst/>
            </a:pPr>
            <a:r>
              <a:rPr lang="en-US" sz="2000" b="0" i="0" dirty="0">
                <a:solidFill>
                  <a:srgbClr val="001D35"/>
                </a:solidFill>
                <a:effectLst/>
                <a:highlight>
                  <a:srgbClr val="FFFFFF"/>
                </a:highlight>
                <a:latin typeface="Bookman Old Style" panose="02050604050505020204" pitchFamily="18" charset="0"/>
              </a:rPr>
              <a:t>Specification, but developers can easily customize their look and feel. </a:t>
            </a:r>
          </a:p>
          <a:p>
            <a:pPr marL="0" marR="0" lvl="0" indent="0" algn="justLow" defTabSz="914400" rtl="0" eaLnBrk="0" fontAlgn="base" latinLnBrk="0" hangingPunct="0">
              <a:lnSpc>
                <a:spcPct val="100000"/>
              </a:lnSpc>
              <a:spcBef>
                <a:spcPct val="0"/>
              </a:spcBef>
              <a:spcAft>
                <a:spcPct val="0"/>
              </a:spcAft>
              <a:buClrTx/>
              <a:buSzTx/>
              <a:buFontTx/>
              <a:buNone/>
              <a:tabLst/>
            </a:pPr>
            <a:r>
              <a:rPr lang="en-US" sz="2000" b="0" i="0" dirty="0">
                <a:solidFill>
                  <a:srgbClr val="001D35"/>
                </a:solidFill>
                <a:effectLst/>
                <a:highlight>
                  <a:srgbClr val="FFFFFF"/>
                </a:highlight>
                <a:latin typeface="Bookman Old Style" panose="02050604050505020204" pitchFamily="18" charset="0"/>
              </a:rPr>
              <a:t>He library also includes features like in-built responsive design, standard CSS, and </a:t>
            </a:r>
          </a:p>
          <a:p>
            <a:pPr marL="0" marR="0" lvl="0" indent="0" algn="justLow" defTabSz="914400" rtl="0" eaLnBrk="0" fontAlgn="base" latinLnBrk="0" hangingPunct="0">
              <a:lnSpc>
                <a:spcPct val="100000"/>
              </a:lnSpc>
              <a:spcBef>
                <a:spcPct val="0"/>
              </a:spcBef>
              <a:spcAft>
                <a:spcPct val="0"/>
              </a:spcAft>
              <a:buClrTx/>
              <a:buSzTx/>
              <a:buFontTx/>
              <a:buNone/>
              <a:tabLst/>
            </a:pPr>
            <a:r>
              <a:rPr lang="en-US" sz="2000" b="0" i="0" dirty="0">
                <a:solidFill>
                  <a:srgbClr val="001D35"/>
                </a:solidFill>
                <a:effectLst/>
                <a:highlight>
                  <a:srgbClr val="FFFFFF"/>
                </a:highlight>
                <a:latin typeface="Bookman Old Style" panose="02050604050505020204" pitchFamily="18" charset="0"/>
              </a:rPr>
              <a:t>specialized features like speed dial, side nav, and swipe.</a:t>
            </a:r>
          </a:p>
          <a:p>
            <a:pPr marL="0" marR="0" lvl="0" indent="0" algn="justLow" defTabSz="914400" rtl="0" eaLnBrk="0" fontAlgn="base" latinLnBrk="0" hangingPunct="0">
              <a:lnSpc>
                <a:spcPct val="100000"/>
              </a:lnSpc>
              <a:spcBef>
                <a:spcPct val="0"/>
              </a:spcBef>
              <a:spcAft>
                <a:spcPct val="0"/>
              </a:spcAft>
              <a:buClrTx/>
              <a:buSzTx/>
              <a:buFontTx/>
              <a:buNone/>
              <a:tabLst/>
            </a:pPr>
            <a:r>
              <a:rPr lang="en-US" sz="2000" b="1" dirty="0">
                <a:solidFill>
                  <a:srgbClr val="001D35"/>
                </a:solidFill>
                <a:highlight>
                  <a:srgbClr val="FFFFFF"/>
                </a:highlight>
                <a:latin typeface="Bookman Old Style" panose="02050604050505020204" pitchFamily="18" charset="0"/>
              </a:rPr>
              <a:t>To install angular Material UI hit ng add @angular/material</a:t>
            </a:r>
          </a:p>
          <a:p>
            <a:pPr marL="0" marR="0" lvl="0" indent="0" algn="justLow" defTabSz="914400" rtl="0" eaLnBrk="0" fontAlgn="base" latinLnBrk="0" hangingPunct="0">
              <a:lnSpc>
                <a:spcPct val="100000"/>
              </a:lnSpc>
              <a:spcBef>
                <a:spcPct val="0"/>
              </a:spcBef>
              <a:spcAft>
                <a:spcPct val="0"/>
              </a:spcAft>
              <a:buClrTx/>
              <a:buSzTx/>
              <a:buFontTx/>
              <a:buNone/>
              <a:tabLst/>
            </a:pPr>
            <a:r>
              <a:rPr lang="en-US" sz="2000" b="1" i="0" dirty="0">
                <a:solidFill>
                  <a:srgbClr val="001D35"/>
                </a:solidFill>
                <a:effectLst/>
                <a:highlight>
                  <a:srgbClr val="FFFFFF"/>
                </a:highlight>
                <a:latin typeface="Bookman Old Style" panose="02050604050505020204" pitchFamily="18" charset="0"/>
              </a:rPr>
              <a:t>Select Y to</a:t>
            </a:r>
            <a:r>
              <a:rPr lang="en-US" sz="2000" b="1" dirty="0">
                <a:solidFill>
                  <a:srgbClr val="001D35"/>
                </a:solidFill>
                <a:highlight>
                  <a:srgbClr val="FFFFFF"/>
                </a:highlight>
                <a:latin typeface="Bookman Old Style" panose="02050604050505020204" pitchFamily="18" charset="0"/>
              </a:rPr>
              <a:t> install predefined / custom theme, Material topographic styles.</a:t>
            </a:r>
          </a:p>
          <a:p>
            <a:pPr marL="0" marR="0" lvl="0" indent="0" algn="justLow" defTabSz="914400" rtl="0" eaLnBrk="0" fontAlgn="base" latinLnBrk="0" hangingPunct="0">
              <a:lnSpc>
                <a:spcPct val="100000"/>
              </a:lnSpc>
              <a:spcBef>
                <a:spcPct val="0"/>
              </a:spcBef>
              <a:spcAft>
                <a:spcPct val="0"/>
              </a:spcAft>
              <a:buClrTx/>
              <a:buSzTx/>
              <a:buFontTx/>
              <a:buNone/>
              <a:tabLst/>
            </a:pPr>
            <a:r>
              <a:rPr lang="en-US" sz="2000" b="1" i="0" dirty="0">
                <a:solidFill>
                  <a:srgbClr val="001D35"/>
                </a:solidFill>
                <a:effectLst/>
                <a:highlight>
                  <a:srgbClr val="FFFFFF"/>
                </a:highlight>
                <a:latin typeface="Bookman Old Style" panose="02050604050505020204" pitchFamily="18" charset="0"/>
              </a:rPr>
              <a:t>For more information </a:t>
            </a:r>
            <a:r>
              <a:rPr lang="en-US" sz="2000" b="1" i="0" dirty="0">
                <a:solidFill>
                  <a:srgbClr val="001D35"/>
                </a:solidFill>
                <a:effectLst/>
                <a:highlight>
                  <a:srgbClr val="FFFFFF"/>
                </a:highlight>
                <a:latin typeface="Bookman Old Style" panose="02050604050505020204" pitchFamily="18" charset="0"/>
                <a:hlinkClick r:id="rId3"/>
              </a:rPr>
              <a:t>https://material.angular.io/</a:t>
            </a:r>
            <a:r>
              <a:rPr lang="en-US" sz="2000" b="1" i="0" dirty="0">
                <a:solidFill>
                  <a:srgbClr val="001D35"/>
                </a:solidFill>
                <a:effectLst/>
                <a:highlight>
                  <a:srgbClr val="FFFFFF"/>
                </a:highlight>
                <a:latin typeface="Bookman Old Style" panose="02050604050505020204" pitchFamily="18" charset="0"/>
              </a:rPr>
              <a:t> </a:t>
            </a:r>
          </a:p>
          <a:p>
            <a:pPr marL="0" marR="0" lvl="0" indent="0" algn="justLow" defTabSz="914400" rtl="0" eaLnBrk="0" fontAlgn="base" latinLnBrk="0" hangingPunct="0">
              <a:lnSpc>
                <a:spcPct val="100000"/>
              </a:lnSpc>
              <a:spcBef>
                <a:spcPct val="0"/>
              </a:spcBef>
              <a:spcAft>
                <a:spcPct val="0"/>
              </a:spcAft>
              <a:buClrTx/>
              <a:buSzTx/>
              <a:buFontTx/>
              <a:buNone/>
              <a:tabLst/>
            </a:pPr>
            <a:r>
              <a:rPr lang="en-US" sz="2000" b="1" i="0" dirty="0">
                <a:solidFill>
                  <a:srgbClr val="001D35"/>
                </a:solidFill>
                <a:effectLst/>
                <a:highlight>
                  <a:srgbClr val="FFFFFF"/>
                </a:highlight>
                <a:latin typeface="Bookman Old Style" panose="02050604050505020204" pitchFamily="18" charset="0"/>
                <a:hlinkClick r:id="rId4"/>
              </a:rPr>
              <a:t>https://material.angular.io/guide/getting-started</a:t>
            </a:r>
            <a:r>
              <a:rPr lang="en-US" sz="2000" b="1" dirty="0">
                <a:solidFill>
                  <a:srgbClr val="001D35"/>
                </a:solidFill>
                <a:highlight>
                  <a:srgbClr val="FFFFFF"/>
                </a:highlight>
                <a:latin typeface="Bookman Old Style" panose="02050604050505020204" pitchFamily="18" charset="0"/>
              </a:rPr>
              <a:t> </a:t>
            </a:r>
            <a:endParaRPr lang="en-US" sz="2000" b="1" i="0" dirty="0">
              <a:solidFill>
                <a:srgbClr val="001D35"/>
              </a:solidFill>
              <a:effectLst/>
              <a:highlight>
                <a:srgbClr val="FFFFFF"/>
              </a:highlight>
              <a:latin typeface="Bookman Old Style" panose="02050604050505020204" pitchFamily="18" charset="0"/>
            </a:endParaRPr>
          </a:p>
        </p:txBody>
      </p:sp>
      <p:sp>
        <p:nvSpPr>
          <p:cNvPr id="3" name="TextBox 2">
            <a:extLst>
              <a:ext uri="{FF2B5EF4-FFF2-40B4-BE49-F238E27FC236}">
                <a16:creationId xmlns:a16="http://schemas.microsoft.com/office/drawing/2014/main" id="{F065B99A-AF4C-BB0A-3E95-56B5665AF969}"/>
              </a:ext>
            </a:extLst>
          </p:cNvPr>
          <p:cNvSpPr txBox="1"/>
          <p:nvPr/>
        </p:nvSpPr>
        <p:spPr>
          <a:xfrm>
            <a:off x="7721599" y="1164086"/>
            <a:ext cx="4131733" cy="369332"/>
          </a:xfrm>
          <a:prstGeom prst="rect">
            <a:avLst/>
          </a:prstGeom>
          <a:noFill/>
        </p:spPr>
        <p:txBody>
          <a:bodyPr wrap="square" rtlCol="0">
            <a:spAutoFit/>
          </a:bodyPr>
          <a:lstStyle/>
          <a:p>
            <a:r>
              <a:rPr lang="en-IN" dirty="0"/>
              <a:t>It is same like bootstrap for CSS</a:t>
            </a:r>
          </a:p>
        </p:txBody>
      </p:sp>
    </p:spTree>
    <p:extLst>
      <p:ext uri="{BB962C8B-B14F-4D97-AF65-F5344CB8AC3E}">
        <p14:creationId xmlns:p14="http://schemas.microsoft.com/office/powerpoint/2010/main" val="42618627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 ************************</a:t>
            </a:r>
          </a:p>
        </p:txBody>
      </p:sp>
      <p:sp>
        <p:nvSpPr>
          <p:cNvPr id="3" name="Content Placeholder 2">
            <a:extLst>
              <a:ext uri="{FF2B5EF4-FFF2-40B4-BE49-F238E27FC236}">
                <a16:creationId xmlns:a16="http://schemas.microsoft.com/office/drawing/2014/main" id="{0FFF24F1-217F-DDF6-2AC8-BADB095D81C3}"/>
              </a:ext>
            </a:extLst>
          </p:cNvPr>
          <p:cNvSpPr>
            <a:spLocks noGrp="1"/>
          </p:cNvSpPr>
          <p:nvPr>
            <p:ph idx="1"/>
          </p:nvPr>
        </p:nvSpPr>
        <p:spPr>
          <a:xfrm>
            <a:off x="0" y="762000"/>
            <a:ext cx="12192000" cy="6096000"/>
          </a:xfrm>
          <a:ln w="38100"/>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p>
            <a:pPr>
              <a:spcBef>
                <a:spcPct val="0"/>
              </a:spcBef>
              <a:buNone/>
            </a:pPr>
            <a:r>
              <a:rPr lang="en-IN" sz="4400" dirty="0"/>
              <a:t>To add any Control style to webpage following things to be carried out.</a:t>
            </a:r>
          </a:p>
          <a:p>
            <a:pPr marL="742950" indent="-742950">
              <a:spcBef>
                <a:spcPct val="0"/>
              </a:spcBef>
              <a:buAutoNum type="arabicPeriod"/>
            </a:pPr>
            <a:r>
              <a:rPr lang="en-IN" sz="4400" dirty="0"/>
              <a:t>Go to </a:t>
            </a:r>
            <a:r>
              <a:rPr lang="en-IN" sz="3200" dirty="0">
                <a:hlinkClick r:id="rId2"/>
              </a:rPr>
              <a:t>Angular Material UI component library</a:t>
            </a:r>
            <a:r>
              <a:rPr lang="en-IN" sz="3200" dirty="0"/>
              <a:t> </a:t>
            </a:r>
          </a:p>
          <a:p>
            <a:pPr marL="742950" indent="-742950">
              <a:spcBef>
                <a:spcPct val="0"/>
              </a:spcBef>
              <a:buAutoNum type="arabicPeriod"/>
            </a:pPr>
            <a:r>
              <a:rPr lang="en-IN" sz="3200" dirty="0"/>
              <a:t>Copy the component code and add / replace to the project\</a:t>
            </a:r>
            <a:r>
              <a:rPr lang="en-IN" sz="3200" dirty="0" err="1"/>
              <a:t>src</a:t>
            </a:r>
            <a:r>
              <a:rPr lang="en-IN" sz="3200" dirty="0"/>
              <a:t>\app\</a:t>
            </a:r>
            <a:r>
              <a:rPr lang="en-IN" sz="3200" b="1" dirty="0"/>
              <a:t>app.component.html</a:t>
            </a:r>
          </a:p>
          <a:p>
            <a:pPr marL="742950" indent="-742950">
              <a:spcBef>
                <a:spcPct val="0"/>
              </a:spcBef>
              <a:buFont typeface="Arial" panose="020B0604020202020204" pitchFamily="34" charset="0"/>
              <a:buAutoNum type="arabicPeriod"/>
            </a:pPr>
            <a:r>
              <a:rPr lang="en-IN" sz="3200" dirty="0"/>
              <a:t>Add headers to the project\</a:t>
            </a:r>
            <a:r>
              <a:rPr lang="en-IN" sz="3200" dirty="0" err="1"/>
              <a:t>src</a:t>
            </a:r>
            <a:r>
              <a:rPr lang="en-IN" sz="3200" dirty="0"/>
              <a:t>\app\</a:t>
            </a:r>
            <a:r>
              <a:rPr lang="en-IN" sz="3200" b="1" dirty="0" err="1"/>
              <a:t>app.component.ts</a:t>
            </a:r>
            <a:endParaRPr lang="en-IN" sz="3200" dirty="0"/>
          </a:p>
          <a:p>
            <a:pPr marL="0" indent="0">
              <a:spcBef>
                <a:spcPct val="0"/>
              </a:spcBef>
              <a:buNone/>
            </a:pPr>
            <a:r>
              <a:rPr lang="en-US" sz="3200" b="0" dirty="0">
                <a:solidFill>
                  <a:srgbClr val="C586C0"/>
                </a:solidFill>
                <a:effectLst/>
                <a:highlight>
                  <a:srgbClr val="1F1F1F"/>
                </a:highlight>
                <a:latin typeface="Consolas" panose="020B0609020204030204" pitchFamily="49" charset="0"/>
              </a:rPr>
              <a:t>import</a:t>
            </a:r>
            <a:r>
              <a:rPr lang="en-US" sz="3200" b="0" dirty="0">
                <a:solidFill>
                  <a:srgbClr val="CCCCCC"/>
                </a:solidFill>
                <a:effectLst/>
                <a:highlight>
                  <a:srgbClr val="1F1F1F"/>
                </a:highlight>
                <a:latin typeface="Consolas" panose="020B0609020204030204" pitchFamily="49" charset="0"/>
              </a:rPr>
              <a:t> {</a:t>
            </a:r>
            <a:r>
              <a:rPr lang="en-US" sz="3200" b="0" dirty="0" err="1">
                <a:solidFill>
                  <a:srgbClr val="9CDCFE"/>
                </a:solidFill>
                <a:effectLst/>
                <a:highlight>
                  <a:srgbClr val="1F1F1F"/>
                </a:highlight>
                <a:latin typeface="Consolas" panose="020B0609020204030204" pitchFamily="49" charset="0"/>
              </a:rPr>
              <a:t>MatButtonModule</a:t>
            </a:r>
            <a:r>
              <a:rPr lang="en-US" sz="3200" b="0" dirty="0">
                <a:solidFill>
                  <a:srgbClr val="CCCCCC"/>
                </a:solidFill>
                <a:effectLst/>
                <a:highlight>
                  <a:srgbClr val="1F1F1F"/>
                </a:highlight>
                <a:latin typeface="Consolas" panose="020B0609020204030204" pitchFamily="49" charset="0"/>
              </a:rPr>
              <a:t>} </a:t>
            </a:r>
            <a:r>
              <a:rPr lang="en-US" sz="3200" b="0" dirty="0">
                <a:solidFill>
                  <a:srgbClr val="C586C0"/>
                </a:solidFill>
                <a:effectLst/>
                <a:highlight>
                  <a:srgbClr val="1F1F1F"/>
                </a:highlight>
                <a:latin typeface="Consolas" panose="020B0609020204030204" pitchFamily="49" charset="0"/>
              </a:rPr>
              <a:t>from</a:t>
            </a:r>
            <a:r>
              <a:rPr lang="en-US" sz="3200" b="0" dirty="0">
                <a:solidFill>
                  <a:srgbClr val="CCCCCC"/>
                </a:solidFill>
                <a:effectLst/>
                <a:highlight>
                  <a:srgbClr val="1F1F1F"/>
                </a:highlight>
                <a:latin typeface="Consolas" panose="020B0609020204030204" pitchFamily="49" charset="0"/>
              </a:rPr>
              <a:t> </a:t>
            </a:r>
            <a:r>
              <a:rPr lang="en-US" sz="3200" b="0" dirty="0">
                <a:solidFill>
                  <a:srgbClr val="CE9178"/>
                </a:solidFill>
                <a:effectLst/>
                <a:highlight>
                  <a:srgbClr val="1F1F1F"/>
                </a:highlight>
                <a:latin typeface="Consolas" panose="020B0609020204030204" pitchFamily="49" charset="0"/>
              </a:rPr>
              <a:t>'@angular/material/button’</a:t>
            </a:r>
            <a:r>
              <a:rPr lang="en-US" sz="3200" b="0" dirty="0">
                <a:solidFill>
                  <a:srgbClr val="CCCCCC"/>
                </a:solidFill>
                <a:effectLst/>
                <a:highlight>
                  <a:srgbClr val="1F1F1F"/>
                </a:highlight>
                <a:latin typeface="Consolas" panose="020B0609020204030204" pitchFamily="49" charset="0"/>
              </a:rPr>
              <a:t>;</a:t>
            </a:r>
          </a:p>
          <a:p>
            <a:pPr marL="742950" indent="-742950">
              <a:spcBef>
                <a:spcPct val="0"/>
              </a:spcBef>
              <a:buFont typeface="Arial" panose="020B0604020202020204" pitchFamily="34" charset="0"/>
              <a:buAutoNum type="arabicPeriod"/>
            </a:pPr>
            <a:r>
              <a:rPr lang="en-IN" sz="4400" dirty="0"/>
              <a:t>Add in @component section </a:t>
            </a:r>
          </a:p>
          <a:p>
            <a:pPr marL="0" indent="0">
              <a:spcBef>
                <a:spcPct val="0"/>
              </a:spcBef>
              <a:buNone/>
            </a:pPr>
            <a:r>
              <a:rPr lang="en-IN" sz="3200" b="0" dirty="0">
                <a:solidFill>
                  <a:srgbClr val="9CDCFE"/>
                </a:solidFill>
                <a:effectLst/>
                <a:highlight>
                  <a:srgbClr val="1F1F1F"/>
                </a:highlight>
                <a:latin typeface="Consolas" panose="020B0609020204030204" pitchFamily="49" charset="0"/>
              </a:rPr>
              <a:t>imports:</a:t>
            </a:r>
            <a:r>
              <a:rPr lang="en-IN" sz="3200" b="0" dirty="0">
                <a:solidFill>
                  <a:srgbClr val="CCCCCC"/>
                </a:solidFill>
                <a:effectLst/>
                <a:highlight>
                  <a:srgbClr val="1F1F1F"/>
                </a:highlight>
                <a:latin typeface="Consolas" panose="020B0609020204030204" pitchFamily="49" charset="0"/>
              </a:rPr>
              <a:t> [</a:t>
            </a:r>
            <a:r>
              <a:rPr lang="en-IN" sz="3200" b="0" dirty="0" err="1">
                <a:solidFill>
                  <a:srgbClr val="4EC9B0"/>
                </a:solidFill>
                <a:effectLst/>
                <a:highlight>
                  <a:srgbClr val="1F1F1F"/>
                </a:highlight>
                <a:latin typeface="Consolas" panose="020B0609020204030204" pitchFamily="49" charset="0"/>
              </a:rPr>
              <a:t>RouterOutlet</a:t>
            </a:r>
            <a:r>
              <a:rPr lang="en-IN" sz="3200" b="0" dirty="0" err="1">
                <a:solidFill>
                  <a:srgbClr val="CCCCCC"/>
                </a:solidFill>
                <a:effectLst/>
                <a:highlight>
                  <a:srgbClr val="1F1F1F"/>
                </a:highlight>
                <a:latin typeface="Consolas" panose="020B0609020204030204" pitchFamily="49" charset="0"/>
              </a:rPr>
              <a:t>,</a:t>
            </a:r>
            <a:r>
              <a:rPr lang="en-IN" sz="3200" b="0" dirty="0" err="1">
                <a:solidFill>
                  <a:srgbClr val="4EC9B0"/>
                </a:solidFill>
                <a:effectLst/>
                <a:highlight>
                  <a:srgbClr val="1F1F1F"/>
                </a:highlight>
                <a:latin typeface="Consolas" panose="020B0609020204030204" pitchFamily="49" charset="0"/>
              </a:rPr>
              <a:t>MatButtonModule</a:t>
            </a:r>
            <a:r>
              <a:rPr lang="en-IN" sz="3200" b="0" dirty="0">
                <a:solidFill>
                  <a:srgbClr val="CCCCCC"/>
                </a:solidFill>
                <a:effectLst/>
                <a:highlight>
                  <a:srgbClr val="1F1F1F"/>
                </a:highlight>
                <a:latin typeface="Consolas" panose="020B0609020204030204" pitchFamily="49" charset="0"/>
              </a:rPr>
              <a:t>],</a:t>
            </a:r>
          </a:p>
          <a:p>
            <a:pPr marL="742950" indent="-742950">
              <a:spcBef>
                <a:spcPct val="0"/>
              </a:spcBef>
              <a:buAutoNum type="arabicPeriod"/>
            </a:pPr>
            <a:endParaRPr lang="en-IN" sz="4400" dirty="0"/>
          </a:p>
          <a:p>
            <a:pPr>
              <a:spcBef>
                <a:spcPct val="0"/>
              </a:spcBef>
              <a:buNone/>
            </a:pPr>
            <a:endParaRPr lang="en-US" sz="4400" dirty="0">
              <a:solidFill>
                <a:schemeClr val="dk1"/>
              </a:solidFill>
            </a:endParaRPr>
          </a:p>
        </p:txBody>
      </p:sp>
    </p:spTree>
    <p:extLst>
      <p:ext uri="{BB962C8B-B14F-4D97-AF65-F5344CB8AC3E}">
        <p14:creationId xmlns:p14="http://schemas.microsoft.com/office/powerpoint/2010/main" val="16289403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 Install Bootstrap</a:t>
            </a:r>
          </a:p>
        </p:txBody>
      </p:sp>
      <p:sp>
        <p:nvSpPr>
          <p:cNvPr id="3" name="Content Placeholder 2">
            <a:extLst>
              <a:ext uri="{FF2B5EF4-FFF2-40B4-BE49-F238E27FC236}">
                <a16:creationId xmlns:a16="http://schemas.microsoft.com/office/drawing/2014/main" id="{0FFF24F1-217F-DDF6-2AC8-BADB095D81C3}"/>
              </a:ext>
            </a:extLst>
          </p:cNvPr>
          <p:cNvSpPr>
            <a:spLocks noGrp="1"/>
          </p:cNvSpPr>
          <p:nvPr>
            <p:ph idx="1"/>
          </p:nvPr>
        </p:nvSpPr>
        <p:spPr>
          <a:xfrm>
            <a:off x="0" y="762000"/>
            <a:ext cx="12192000" cy="6096000"/>
          </a:xfrm>
          <a:ln w="38100"/>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p>
            <a:pPr>
              <a:spcBef>
                <a:spcPct val="0"/>
              </a:spcBef>
              <a:buNone/>
            </a:pPr>
            <a:endParaRPr lang="en-IN" sz="4400" dirty="0">
              <a:solidFill>
                <a:schemeClr val="dk1"/>
              </a:solidFill>
            </a:endParaRPr>
          </a:p>
        </p:txBody>
      </p:sp>
      <p:pic>
        <p:nvPicPr>
          <p:cNvPr id="5" name="Picture 4">
            <a:extLst>
              <a:ext uri="{FF2B5EF4-FFF2-40B4-BE49-F238E27FC236}">
                <a16:creationId xmlns:a16="http://schemas.microsoft.com/office/drawing/2014/main" id="{BA601F38-66A2-5201-A3A0-68B448052A57}"/>
              </a:ext>
            </a:extLst>
          </p:cNvPr>
          <p:cNvPicPr>
            <a:picLocks noChangeAspect="1"/>
          </p:cNvPicPr>
          <p:nvPr/>
        </p:nvPicPr>
        <p:blipFill>
          <a:blip r:embed="rId2"/>
          <a:stretch>
            <a:fillRect/>
          </a:stretch>
        </p:blipFill>
        <p:spPr>
          <a:xfrm>
            <a:off x="2194968" y="1442760"/>
            <a:ext cx="7802064" cy="3972479"/>
          </a:xfrm>
          <a:prstGeom prst="rect">
            <a:avLst/>
          </a:prstGeom>
        </p:spPr>
      </p:pic>
    </p:spTree>
    <p:extLst>
      <p:ext uri="{BB962C8B-B14F-4D97-AF65-F5344CB8AC3E}">
        <p14:creationId xmlns:p14="http://schemas.microsoft.com/office/powerpoint/2010/main" val="6472389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 Install Bootstrap ***** </a:t>
            </a:r>
            <a:r>
              <a:rPr lang="en-IN" dirty="0">
                <a:highlight>
                  <a:srgbClr val="FFFF00"/>
                </a:highlight>
              </a:rPr>
              <a:t>2 Ways to include</a:t>
            </a:r>
          </a:p>
        </p:txBody>
      </p:sp>
      <p:pic>
        <p:nvPicPr>
          <p:cNvPr id="5" name="Picture 4">
            <a:extLst>
              <a:ext uri="{FF2B5EF4-FFF2-40B4-BE49-F238E27FC236}">
                <a16:creationId xmlns:a16="http://schemas.microsoft.com/office/drawing/2014/main" id="{7DBF30D0-E9C8-95B5-0550-DDC1E86C2026}"/>
              </a:ext>
            </a:extLst>
          </p:cNvPr>
          <p:cNvPicPr>
            <a:picLocks noChangeAspect="1"/>
          </p:cNvPicPr>
          <p:nvPr/>
        </p:nvPicPr>
        <p:blipFill rotWithShape="1">
          <a:blip r:embed="rId2"/>
          <a:srcRect r="23571"/>
          <a:stretch/>
        </p:blipFill>
        <p:spPr>
          <a:xfrm>
            <a:off x="6214344" y="762000"/>
            <a:ext cx="5977656" cy="3896269"/>
          </a:xfrm>
          <a:prstGeom prst="rect">
            <a:avLst/>
          </a:prstGeom>
        </p:spPr>
      </p:pic>
      <p:sp>
        <p:nvSpPr>
          <p:cNvPr id="6" name="TextBox 5">
            <a:extLst>
              <a:ext uri="{FF2B5EF4-FFF2-40B4-BE49-F238E27FC236}">
                <a16:creationId xmlns:a16="http://schemas.microsoft.com/office/drawing/2014/main" id="{A5A90C33-B006-72A9-2081-9FB0977C94E4}"/>
              </a:ext>
            </a:extLst>
          </p:cNvPr>
          <p:cNvSpPr txBox="1"/>
          <p:nvPr/>
        </p:nvSpPr>
        <p:spPr>
          <a:xfrm>
            <a:off x="0" y="762000"/>
            <a:ext cx="6214344" cy="5078313"/>
          </a:xfrm>
          <a:prstGeom prst="rect">
            <a:avLst/>
          </a:prstGeom>
          <a:noFill/>
        </p:spPr>
        <p:txBody>
          <a:bodyPr wrap="square" rtlCol="0">
            <a:spAutoFit/>
          </a:bodyPr>
          <a:lstStyle/>
          <a:p>
            <a:r>
              <a:rPr lang="en-US" dirty="0"/>
              <a:t>If installation of bootstrap is successful then update the path to </a:t>
            </a:r>
            <a:r>
              <a:rPr lang="en-US" dirty="0" err="1"/>
              <a:t>angular.json</a:t>
            </a:r>
            <a:r>
              <a:rPr lang="en-US" dirty="0"/>
              <a:t> file under the </a:t>
            </a:r>
            <a:r>
              <a:rPr lang="en-IN" b="0" dirty="0">
                <a:solidFill>
                  <a:srgbClr val="9CDCFE"/>
                </a:solidFill>
                <a:effectLst/>
                <a:highlight>
                  <a:srgbClr val="1F1F1F"/>
                </a:highlight>
                <a:latin typeface="Consolas" panose="020B0609020204030204" pitchFamily="49" charset="0"/>
              </a:rPr>
              <a:t>"styles"</a:t>
            </a:r>
            <a:r>
              <a:rPr lang="en-IN" b="0" dirty="0">
                <a:solidFill>
                  <a:srgbClr val="CCCCCC"/>
                </a:solidFill>
                <a:effectLst/>
                <a:highlight>
                  <a:srgbClr val="1F1F1F"/>
                </a:highlight>
                <a:latin typeface="Consolas" panose="020B0609020204030204" pitchFamily="49" charset="0"/>
              </a:rPr>
              <a:t>:</a:t>
            </a:r>
          </a:p>
          <a:p>
            <a:endParaRPr lang="en-IN" dirty="0">
              <a:solidFill>
                <a:srgbClr val="CCCCCC"/>
              </a:solidFill>
              <a:highlight>
                <a:srgbClr val="1F1F1F"/>
              </a:highlight>
              <a:latin typeface="Consolas" panose="020B0609020204030204" pitchFamily="49" charset="0"/>
            </a:endParaRPr>
          </a:p>
          <a:p>
            <a:r>
              <a:rPr lang="en-IN" b="0" dirty="0">
                <a:effectLst/>
                <a:latin typeface="Consolas" panose="020B0609020204030204" pitchFamily="49" charset="0"/>
              </a:rPr>
              <a:t>By cross checking the path of </a:t>
            </a:r>
            <a:r>
              <a:rPr lang="en-IN" b="0" dirty="0" err="1">
                <a:effectLst/>
                <a:latin typeface="Consolas" panose="020B0609020204030204" pitchFamily="49" charset="0"/>
              </a:rPr>
              <a:t>boostrap</a:t>
            </a:r>
            <a:r>
              <a:rPr lang="en-IN" dirty="0" err="1">
                <a:latin typeface="Consolas" panose="020B0609020204030204" pitchFamily="49" charset="0"/>
              </a:rPr>
              <a:t>.scss</a:t>
            </a:r>
            <a:r>
              <a:rPr lang="en-IN" dirty="0">
                <a:latin typeface="Consolas" panose="020B0609020204030204" pitchFamily="49" charset="0"/>
              </a:rPr>
              <a:t> file</a:t>
            </a:r>
            <a:endParaRPr lang="en-IN" b="0" dirty="0">
              <a:effectLst/>
              <a:latin typeface="Consolas" panose="020B0609020204030204" pitchFamily="49" charset="0"/>
            </a:endParaRPr>
          </a:p>
          <a:p>
            <a:r>
              <a:rPr lang="en-IN" b="0" dirty="0">
                <a:solidFill>
                  <a:srgbClr val="CE9178"/>
                </a:solidFill>
                <a:effectLst/>
                <a:highlight>
                  <a:srgbClr val="1F1F1F"/>
                </a:highlight>
                <a:latin typeface="Consolas" panose="020B0609020204030204" pitchFamily="49" charset="0"/>
              </a:rPr>
              <a:t>"</a:t>
            </a:r>
            <a:r>
              <a:rPr lang="en-IN" b="0" dirty="0" err="1">
                <a:solidFill>
                  <a:srgbClr val="CE9178"/>
                </a:solidFill>
                <a:effectLst/>
                <a:highlight>
                  <a:srgbClr val="1F1F1F"/>
                </a:highlight>
                <a:latin typeface="Consolas" panose="020B0609020204030204" pitchFamily="49" charset="0"/>
              </a:rPr>
              <a:t>node_module</a:t>
            </a:r>
            <a:r>
              <a:rPr lang="en-IN" b="0" dirty="0">
                <a:solidFill>
                  <a:srgbClr val="CE9178"/>
                </a:solidFill>
                <a:effectLst/>
                <a:highlight>
                  <a:srgbClr val="1F1F1F"/>
                </a:highlight>
                <a:latin typeface="Consolas" panose="020B0609020204030204" pitchFamily="49" charset="0"/>
              </a:rPr>
              <a:t>/bootstrap/</a:t>
            </a:r>
            <a:r>
              <a:rPr lang="en-IN" b="0" dirty="0" err="1">
                <a:solidFill>
                  <a:srgbClr val="CE9178"/>
                </a:solidFill>
                <a:effectLst/>
                <a:highlight>
                  <a:srgbClr val="1F1F1F"/>
                </a:highlight>
                <a:latin typeface="Consolas" panose="020B0609020204030204" pitchFamily="49" charset="0"/>
              </a:rPr>
              <a:t>scss</a:t>
            </a:r>
            <a:r>
              <a:rPr lang="en-IN" b="0" dirty="0">
                <a:solidFill>
                  <a:srgbClr val="CE9178"/>
                </a:solidFill>
                <a:effectLst/>
                <a:highlight>
                  <a:srgbClr val="1F1F1F"/>
                </a:highlight>
                <a:latin typeface="Consolas" panose="020B0609020204030204" pitchFamily="49" charset="0"/>
              </a:rPr>
              <a:t>/</a:t>
            </a:r>
            <a:r>
              <a:rPr lang="en-IN" b="0" dirty="0" err="1">
                <a:solidFill>
                  <a:srgbClr val="CE9178"/>
                </a:solidFill>
                <a:effectLst/>
                <a:highlight>
                  <a:srgbClr val="1F1F1F"/>
                </a:highlight>
                <a:latin typeface="Consolas" panose="020B0609020204030204" pitchFamily="49" charset="0"/>
              </a:rPr>
              <a:t>bootstrap.scss</a:t>
            </a:r>
            <a:r>
              <a:rPr lang="en-IN" b="0" dirty="0">
                <a:solidFill>
                  <a:srgbClr val="CE9178"/>
                </a:solidFill>
                <a:effectLst/>
                <a:highlight>
                  <a:srgbClr val="1F1F1F"/>
                </a:highlight>
                <a:latin typeface="Consolas" panose="020B0609020204030204" pitchFamily="49" charset="0"/>
              </a:rPr>
              <a:t>"</a:t>
            </a:r>
            <a:r>
              <a:rPr lang="en-IN" b="0" dirty="0">
                <a:solidFill>
                  <a:srgbClr val="CCCCCC"/>
                </a:solidFill>
                <a:effectLst/>
                <a:highlight>
                  <a:srgbClr val="1F1F1F"/>
                </a:highlight>
                <a:latin typeface="Consolas" panose="020B0609020204030204" pitchFamily="49" charset="0"/>
              </a:rPr>
              <a:t>,</a:t>
            </a:r>
          </a:p>
          <a:p>
            <a:endParaRPr lang="en-IN" dirty="0">
              <a:solidFill>
                <a:srgbClr val="CCCCCC"/>
              </a:solidFill>
              <a:highlight>
                <a:srgbClr val="1F1F1F"/>
              </a:highlight>
              <a:latin typeface="Consolas" panose="020B0609020204030204" pitchFamily="49" charset="0"/>
            </a:endParaRPr>
          </a:p>
          <a:p>
            <a:r>
              <a:rPr lang="en-IN" b="0" dirty="0">
                <a:effectLst/>
                <a:latin typeface="Consolas" panose="020B0609020204030204" pitchFamily="49" charset="0"/>
              </a:rPr>
              <a:t>In the same way for the icon also</a:t>
            </a:r>
          </a:p>
          <a:p>
            <a:endParaRPr lang="en-IN" b="0" dirty="0">
              <a:solidFill>
                <a:srgbClr val="CCCCCC"/>
              </a:solidFill>
              <a:effectLst/>
              <a:highlight>
                <a:srgbClr val="1F1F1F"/>
              </a:highlight>
              <a:latin typeface="Consolas" panose="020B0609020204030204" pitchFamily="49" charset="0"/>
            </a:endParaRPr>
          </a:p>
          <a:p>
            <a:r>
              <a:rPr lang="en-IN" dirty="0">
                <a:solidFill>
                  <a:srgbClr val="CCCCCC"/>
                </a:solidFill>
                <a:highlight>
                  <a:srgbClr val="1F1F1F"/>
                </a:highlight>
                <a:latin typeface="Consolas" panose="020B0609020204030204" pitchFamily="49" charset="0"/>
              </a:rPr>
              <a:t>Finally style looks like</a:t>
            </a:r>
          </a:p>
          <a:p>
            <a:endParaRPr lang="en-IN" b="0" dirty="0">
              <a:solidFill>
                <a:srgbClr val="CCCCCC"/>
              </a:solidFill>
              <a:effectLst/>
              <a:highlight>
                <a:srgbClr val="1F1F1F"/>
              </a:highlight>
              <a:latin typeface="Consolas" panose="020B0609020204030204" pitchFamily="49" charset="0"/>
            </a:endParaRPr>
          </a:p>
          <a:p>
            <a:r>
              <a:rPr lang="en-IN" b="0" dirty="0">
                <a:solidFill>
                  <a:srgbClr val="9CDCFE"/>
                </a:solidFill>
                <a:effectLst/>
                <a:highlight>
                  <a:srgbClr val="1F1F1F"/>
                </a:highlight>
                <a:latin typeface="Consolas" panose="020B0609020204030204" pitchFamily="49" charset="0"/>
              </a:rPr>
              <a:t>"styles"</a:t>
            </a:r>
            <a:r>
              <a:rPr lang="en-IN" b="0" dirty="0">
                <a:solidFill>
                  <a:srgbClr val="CCCCCC"/>
                </a:solidFill>
                <a:effectLst/>
                <a:highlight>
                  <a:srgbClr val="1F1F1F"/>
                </a:highlight>
                <a:latin typeface="Consolas" panose="020B0609020204030204" pitchFamily="49" charset="0"/>
              </a:rPr>
              <a:t>: [              </a:t>
            </a:r>
          </a:p>
          <a:p>
            <a:r>
              <a:rPr lang="en-IN" b="0" dirty="0">
                <a:solidFill>
                  <a:srgbClr val="CCCCCC"/>
                </a:solidFill>
                <a:effectLst/>
                <a:highlight>
                  <a:srgbClr val="1F1F1F"/>
                </a:highlight>
                <a:latin typeface="Consolas" panose="020B0609020204030204" pitchFamily="49" charset="0"/>
              </a:rPr>
              <a:t>  </a:t>
            </a:r>
            <a:r>
              <a:rPr lang="en-IN" b="0" dirty="0">
                <a:solidFill>
                  <a:srgbClr val="CE9178"/>
                </a:solidFill>
                <a:effectLst/>
                <a:highlight>
                  <a:srgbClr val="1F1F1F"/>
                </a:highlight>
                <a:latin typeface="Consolas" panose="020B0609020204030204" pitchFamily="49" charset="0"/>
              </a:rPr>
              <a:t>"</a:t>
            </a:r>
            <a:r>
              <a:rPr lang="en-IN" b="0" dirty="0" err="1">
                <a:solidFill>
                  <a:srgbClr val="CE9178"/>
                </a:solidFill>
                <a:effectLst/>
                <a:highlight>
                  <a:srgbClr val="1F1F1F"/>
                </a:highlight>
                <a:latin typeface="Consolas" panose="020B0609020204030204" pitchFamily="49" charset="0"/>
              </a:rPr>
              <a:t>node_module</a:t>
            </a:r>
            <a:r>
              <a:rPr lang="en-IN" b="0" dirty="0">
                <a:solidFill>
                  <a:srgbClr val="CE9178"/>
                </a:solidFill>
                <a:effectLst/>
                <a:highlight>
                  <a:srgbClr val="1F1F1F"/>
                </a:highlight>
                <a:latin typeface="Consolas" panose="020B0609020204030204" pitchFamily="49" charset="0"/>
              </a:rPr>
              <a:t>/bootstrap/</a:t>
            </a:r>
            <a:r>
              <a:rPr lang="en-IN" b="0" dirty="0" err="1">
                <a:solidFill>
                  <a:srgbClr val="CE9178"/>
                </a:solidFill>
                <a:effectLst/>
                <a:highlight>
                  <a:srgbClr val="1F1F1F"/>
                </a:highlight>
                <a:latin typeface="Consolas" panose="020B0609020204030204" pitchFamily="49" charset="0"/>
              </a:rPr>
              <a:t>scss</a:t>
            </a:r>
            <a:r>
              <a:rPr lang="en-IN" b="0" dirty="0">
                <a:solidFill>
                  <a:srgbClr val="CE9178"/>
                </a:solidFill>
                <a:effectLst/>
                <a:highlight>
                  <a:srgbClr val="1F1F1F"/>
                </a:highlight>
                <a:latin typeface="Consolas" panose="020B0609020204030204" pitchFamily="49" charset="0"/>
              </a:rPr>
              <a:t>/</a:t>
            </a:r>
            <a:r>
              <a:rPr lang="en-IN" b="0" dirty="0" err="1">
                <a:solidFill>
                  <a:srgbClr val="CE9178"/>
                </a:solidFill>
                <a:effectLst/>
                <a:highlight>
                  <a:srgbClr val="1F1F1F"/>
                </a:highlight>
                <a:latin typeface="Consolas" panose="020B0609020204030204" pitchFamily="49" charset="0"/>
              </a:rPr>
              <a:t>bootstrap.scss</a:t>
            </a:r>
            <a:r>
              <a:rPr lang="en-IN" b="0" dirty="0">
                <a:solidFill>
                  <a:srgbClr val="CE9178"/>
                </a:solidFill>
                <a:effectLst/>
                <a:highlight>
                  <a:srgbClr val="1F1F1F"/>
                </a:highlight>
                <a:latin typeface="Consolas" panose="020B0609020204030204" pitchFamily="49" charset="0"/>
              </a:rPr>
              <a:t>"</a:t>
            </a:r>
            <a:r>
              <a:rPr lang="en-IN" b="0" dirty="0">
                <a:solidFill>
                  <a:srgbClr val="CCCCCC"/>
                </a:solidFill>
                <a:effectLst/>
                <a:highlight>
                  <a:srgbClr val="1F1F1F"/>
                </a:highlight>
                <a:latin typeface="Consolas" panose="020B0609020204030204" pitchFamily="49" charset="0"/>
              </a:rPr>
              <a:t>,</a:t>
            </a:r>
          </a:p>
          <a:p>
            <a:r>
              <a:rPr lang="en-IN" b="0" dirty="0">
                <a:solidFill>
                  <a:srgbClr val="CCCCCC"/>
                </a:solidFill>
                <a:effectLst/>
                <a:highlight>
                  <a:srgbClr val="1F1F1F"/>
                </a:highlight>
                <a:latin typeface="Consolas" panose="020B0609020204030204" pitchFamily="49" charset="0"/>
              </a:rPr>
              <a:t>  </a:t>
            </a:r>
            <a:r>
              <a:rPr lang="en-IN" b="0" dirty="0">
                <a:solidFill>
                  <a:srgbClr val="CE9178"/>
                </a:solidFill>
                <a:effectLst/>
                <a:highlight>
                  <a:srgbClr val="1F1F1F"/>
                </a:highlight>
                <a:latin typeface="Consolas" panose="020B0609020204030204" pitchFamily="49" charset="0"/>
              </a:rPr>
              <a:t>"</a:t>
            </a:r>
            <a:r>
              <a:rPr lang="en-IN" b="0" dirty="0" err="1">
                <a:solidFill>
                  <a:srgbClr val="CE9178"/>
                </a:solidFill>
                <a:effectLst/>
                <a:highlight>
                  <a:srgbClr val="1F1F1F"/>
                </a:highlight>
                <a:latin typeface="Consolas" panose="020B0609020204030204" pitchFamily="49" charset="0"/>
              </a:rPr>
              <a:t>node_module</a:t>
            </a:r>
            <a:r>
              <a:rPr lang="en-IN" b="0" dirty="0">
                <a:solidFill>
                  <a:srgbClr val="CE9178"/>
                </a:solidFill>
                <a:effectLst/>
                <a:highlight>
                  <a:srgbClr val="1F1F1F"/>
                </a:highlight>
                <a:latin typeface="Consolas" panose="020B0609020204030204" pitchFamily="49" charset="0"/>
              </a:rPr>
              <a:t>/bootstrap-icons/font/bootstrap-</a:t>
            </a:r>
            <a:r>
              <a:rPr lang="en-IN" b="0" dirty="0" err="1">
                <a:solidFill>
                  <a:srgbClr val="CE9178"/>
                </a:solidFill>
                <a:effectLst/>
                <a:highlight>
                  <a:srgbClr val="1F1F1F"/>
                </a:highlight>
                <a:latin typeface="Consolas" panose="020B0609020204030204" pitchFamily="49" charset="0"/>
              </a:rPr>
              <a:t>icons.scss</a:t>
            </a:r>
            <a:r>
              <a:rPr lang="en-IN" b="0" dirty="0">
                <a:solidFill>
                  <a:srgbClr val="CE9178"/>
                </a:solidFill>
                <a:effectLst/>
                <a:highlight>
                  <a:srgbClr val="1F1F1F"/>
                </a:highlight>
                <a:latin typeface="Consolas" panose="020B0609020204030204" pitchFamily="49" charset="0"/>
              </a:rPr>
              <a:t>"</a:t>
            </a:r>
            <a:r>
              <a:rPr lang="en-IN" b="0" dirty="0">
                <a:solidFill>
                  <a:srgbClr val="CCCCCC"/>
                </a:solidFill>
                <a:effectLst/>
                <a:highlight>
                  <a:srgbClr val="1F1F1F"/>
                </a:highlight>
                <a:latin typeface="Consolas" panose="020B0609020204030204" pitchFamily="49" charset="0"/>
              </a:rPr>
              <a:t>,</a:t>
            </a:r>
          </a:p>
          <a:p>
            <a:r>
              <a:rPr lang="en-IN" b="0" dirty="0">
                <a:solidFill>
                  <a:srgbClr val="CCCCCC"/>
                </a:solidFill>
                <a:effectLst/>
                <a:highlight>
                  <a:srgbClr val="1F1F1F"/>
                </a:highlight>
                <a:latin typeface="Consolas" panose="020B0609020204030204" pitchFamily="49" charset="0"/>
              </a:rPr>
              <a:t>  </a:t>
            </a:r>
            <a:r>
              <a:rPr lang="en-IN" b="0" dirty="0">
                <a:solidFill>
                  <a:srgbClr val="CE9178"/>
                </a:solidFill>
                <a:effectLst/>
                <a:highlight>
                  <a:srgbClr val="1F1F1F"/>
                </a:highlight>
                <a:latin typeface="Consolas" panose="020B0609020204030204" pitchFamily="49" charset="0"/>
              </a:rPr>
              <a:t>"</a:t>
            </a:r>
            <a:r>
              <a:rPr lang="en-IN" b="0" dirty="0" err="1">
                <a:solidFill>
                  <a:srgbClr val="CE9178"/>
                </a:solidFill>
                <a:effectLst/>
                <a:highlight>
                  <a:srgbClr val="1F1F1F"/>
                </a:highlight>
                <a:latin typeface="Consolas" panose="020B0609020204030204" pitchFamily="49" charset="0"/>
              </a:rPr>
              <a:t>src</a:t>
            </a:r>
            <a:r>
              <a:rPr lang="en-IN" b="0" dirty="0">
                <a:solidFill>
                  <a:srgbClr val="CE9178"/>
                </a:solidFill>
                <a:effectLst/>
                <a:highlight>
                  <a:srgbClr val="1F1F1F"/>
                </a:highlight>
                <a:latin typeface="Consolas" panose="020B0609020204030204" pitchFamily="49" charset="0"/>
              </a:rPr>
              <a:t>/</a:t>
            </a:r>
            <a:r>
              <a:rPr lang="en-IN" b="0" dirty="0" err="1">
                <a:solidFill>
                  <a:srgbClr val="CE9178"/>
                </a:solidFill>
                <a:effectLst/>
                <a:highlight>
                  <a:srgbClr val="1F1F1F"/>
                </a:highlight>
                <a:latin typeface="Consolas" panose="020B0609020204030204" pitchFamily="49" charset="0"/>
              </a:rPr>
              <a:t>styles.scss</a:t>
            </a:r>
            <a:r>
              <a:rPr lang="en-IN" b="0" dirty="0">
                <a:solidFill>
                  <a:srgbClr val="CE9178"/>
                </a:solidFill>
                <a:effectLst/>
                <a:highlight>
                  <a:srgbClr val="1F1F1F"/>
                </a:highlight>
                <a:latin typeface="Consolas" panose="020B0609020204030204" pitchFamily="49" charset="0"/>
              </a:rPr>
              <a:t>"</a:t>
            </a:r>
            <a:endParaRPr lang="en-IN" b="0" dirty="0">
              <a:solidFill>
                <a:srgbClr val="CCCCCC"/>
              </a:solidFill>
              <a:effectLst/>
              <a:highlight>
                <a:srgbClr val="1F1F1F"/>
              </a:highlight>
              <a:latin typeface="Consolas" panose="020B0609020204030204" pitchFamily="49" charset="0"/>
            </a:endParaRPr>
          </a:p>
          <a:p>
            <a:r>
              <a:rPr lang="en-IN" b="0" dirty="0">
                <a:solidFill>
                  <a:srgbClr val="CCCCCC"/>
                </a:solidFill>
                <a:effectLst/>
                <a:highlight>
                  <a:srgbClr val="1F1F1F"/>
                </a:highlight>
                <a:latin typeface="Consolas" panose="020B0609020204030204" pitchFamily="49" charset="0"/>
              </a:rPr>
              <a:t>            ],</a:t>
            </a:r>
          </a:p>
          <a:p>
            <a:endParaRPr lang="en-IN" dirty="0"/>
          </a:p>
          <a:p>
            <a:r>
              <a:rPr lang="en-IN" dirty="0"/>
              <a:t>Same can be done for the script tag</a:t>
            </a:r>
          </a:p>
        </p:txBody>
      </p:sp>
    </p:spTree>
    <p:extLst>
      <p:ext uri="{BB962C8B-B14F-4D97-AF65-F5344CB8AC3E}">
        <p14:creationId xmlns:p14="http://schemas.microsoft.com/office/powerpoint/2010/main" val="13500647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22E090-8F4E-ADF3-5FCF-70A64029F025}"/>
              </a:ext>
            </a:extLst>
          </p:cNvPr>
          <p:cNvSpPr>
            <a:spLocks noGrp="1"/>
          </p:cNvSpPr>
          <p:nvPr>
            <p:ph type="title"/>
          </p:nvPr>
        </p:nvSpPr>
        <p:spPr>
          <a:xfrm>
            <a:off x="-1" y="830347"/>
            <a:ext cx="12191999" cy="2755669"/>
          </a:xfrm>
        </p:spPr>
        <p:txBody>
          <a:bodyPr>
            <a:normAutofit/>
          </a:bodyPr>
          <a:lstStyle/>
          <a:p>
            <a:r>
              <a:rPr lang="en-IN" sz="3200" b="0" dirty="0">
                <a:solidFill>
                  <a:srgbClr val="9CDCFE"/>
                </a:solidFill>
                <a:effectLst/>
                <a:highlight>
                  <a:srgbClr val="1F1F1F"/>
                </a:highlight>
                <a:latin typeface="Consolas" panose="020B0609020204030204" pitchFamily="49" charset="0"/>
              </a:rPr>
              <a:t>"scripts"</a:t>
            </a:r>
            <a:r>
              <a:rPr lang="en-IN" sz="3200" b="0" dirty="0">
                <a:solidFill>
                  <a:srgbClr val="CCCCCC"/>
                </a:solidFill>
                <a:effectLst/>
                <a:highlight>
                  <a:srgbClr val="1F1F1F"/>
                </a:highlight>
                <a:latin typeface="Consolas" panose="020B0609020204030204" pitchFamily="49" charset="0"/>
              </a:rPr>
              <a:t>: [              </a:t>
            </a:r>
            <a:br>
              <a:rPr lang="en-IN" sz="3200" b="0" dirty="0">
                <a:solidFill>
                  <a:srgbClr val="CCCCCC"/>
                </a:solidFill>
                <a:effectLst/>
                <a:highlight>
                  <a:srgbClr val="1F1F1F"/>
                </a:highlight>
                <a:latin typeface="Consolas" panose="020B0609020204030204" pitchFamily="49" charset="0"/>
              </a:rPr>
            </a:br>
            <a:r>
              <a:rPr lang="en-IN" sz="3200" b="0" dirty="0">
                <a:solidFill>
                  <a:srgbClr val="CE9178"/>
                </a:solidFill>
                <a:effectLst/>
                <a:highlight>
                  <a:srgbClr val="1F1F1F"/>
                </a:highlight>
                <a:latin typeface="Consolas" panose="020B0609020204030204" pitchFamily="49" charset="0"/>
              </a:rPr>
              <a:t>"</a:t>
            </a:r>
            <a:r>
              <a:rPr lang="en-IN" sz="3200" b="0" dirty="0" err="1">
                <a:solidFill>
                  <a:srgbClr val="CE9178"/>
                </a:solidFill>
                <a:effectLst/>
                <a:highlight>
                  <a:srgbClr val="1F1F1F"/>
                </a:highlight>
                <a:latin typeface="Consolas" panose="020B0609020204030204" pitchFamily="49" charset="0"/>
              </a:rPr>
              <a:t>node_module</a:t>
            </a:r>
            <a:r>
              <a:rPr lang="en-IN" sz="3200" b="0" dirty="0">
                <a:solidFill>
                  <a:srgbClr val="CE9178"/>
                </a:solidFill>
                <a:effectLst/>
                <a:highlight>
                  <a:srgbClr val="1F1F1F"/>
                </a:highlight>
                <a:latin typeface="Consolas" panose="020B0609020204030204" pitchFamily="49" charset="0"/>
              </a:rPr>
              <a:t>/bootstrap/</a:t>
            </a:r>
            <a:r>
              <a:rPr lang="en-IN" sz="3200" b="0" dirty="0" err="1">
                <a:solidFill>
                  <a:srgbClr val="CE9178"/>
                </a:solidFill>
                <a:effectLst/>
                <a:highlight>
                  <a:srgbClr val="1F1F1F"/>
                </a:highlight>
                <a:latin typeface="Consolas" panose="020B0609020204030204" pitchFamily="49" charset="0"/>
              </a:rPr>
              <a:t>dist</a:t>
            </a:r>
            <a:r>
              <a:rPr lang="en-IN" sz="3200" b="0" dirty="0">
                <a:solidFill>
                  <a:srgbClr val="CE9178"/>
                </a:solidFill>
                <a:effectLst/>
                <a:highlight>
                  <a:srgbClr val="1F1F1F"/>
                </a:highlight>
                <a:latin typeface="Consolas" panose="020B0609020204030204" pitchFamily="49" charset="0"/>
              </a:rPr>
              <a:t>/</a:t>
            </a:r>
            <a:r>
              <a:rPr lang="en-IN" sz="3200" b="0" dirty="0" err="1">
                <a:solidFill>
                  <a:srgbClr val="CE9178"/>
                </a:solidFill>
                <a:effectLst/>
                <a:highlight>
                  <a:srgbClr val="1F1F1F"/>
                </a:highlight>
                <a:latin typeface="Consolas" panose="020B0609020204030204" pitchFamily="49" charset="0"/>
              </a:rPr>
              <a:t>css</a:t>
            </a:r>
            <a:r>
              <a:rPr lang="en-IN" sz="3200" b="0" dirty="0">
                <a:solidFill>
                  <a:srgbClr val="CE9178"/>
                </a:solidFill>
                <a:effectLst/>
                <a:highlight>
                  <a:srgbClr val="1F1F1F"/>
                </a:highlight>
                <a:latin typeface="Consolas" panose="020B0609020204030204" pitchFamily="49" charset="0"/>
              </a:rPr>
              <a:t>/bootstrap.min.js"</a:t>
            </a:r>
            <a:br>
              <a:rPr lang="en-IN" sz="3200" b="0" dirty="0">
                <a:solidFill>
                  <a:srgbClr val="CCCCCC"/>
                </a:solidFill>
                <a:effectLst/>
                <a:highlight>
                  <a:srgbClr val="1F1F1F"/>
                </a:highlight>
                <a:latin typeface="Consolas" panose="020B0609020204030204" pitchFamily="49" charset="0"/>
              </a:rPr>
            </a:br>
            <a:r>
              <a:rPr lang="en-IN" sz="3200" b="0" dirty="0">
                <a:solidFill>
                  <a:srgbClr val="CCCCCC"/>
                </a:solidFill>
                <a:effectLst/>
                <a:highlight>
                  <a:srgbClr val="1F1F1F"/>
                </a:highlight>
                <a:latin typeface="Consolas" panose="020B0609020204030204" pitchFamily="49" charset="0"/>
              </a:rPr>
              <a:t>            ]</a:t>
            </a:r>
            <a:br>
              <a:rPr lang="en-IN" sz="3200" b="0" dirty="0">
                <a:solidFill>
                  <a:srgbClr val="CCCCCC"/>
                </a:solidFill>
                <a:effectLst/>
                <a:highlight>
                  <a:srgbClr val="1F1F1F"/>
                </a:highlight>
                <a:latin typeface="Consolas" panose="020B0609020204030204" pitchFamily="49" charset="0"/>
              </a:rPr>
            </a:br>
            <a:r>
              <a:rPr lang="en-IN" sz="3200" b="0" dirty="0">
                <a:effectLst/>
                <a:latin typeface="Consolas" panose="020B0609020204030204" pitchFamily="49" charset="0"/>
              </a:rPr>
              <a:t>Same can be done using another way</a:t>
            </a:r>
            <a:endParaRPr lang="en-IN" sz="3200" dirty="0"/>
          </a:p>
        </p:txBody>
      </p:sp>
      <p:sp>
        <p:nvSpPr>
          <p:cNvPr id="6" name="Title 1">
            <a:extLst>
              <a:ext uri="{FF2B5EF4-FFF2-40B4-BE49-F238E27FC236}">
                <a16:creationId xmlns:a16="http://schemas.microsoft.com/office/drawing/2014/main" id="{6B272FE4-A1CA-456E-42FF-04AFB45C5582}"/>
              </a:ext>
            </a:extLst>
          </p:cNvPr>
          <p:cNvSpPr txBox="1">
            <a:spLocks/>
          </p:cNvSpPr>
          <p:nvPr/>
        </p:nvSpPr>
        <p:spPr>
          <a:xfrm>
            <a:off x="0" y="0"/>
            <a:ext cx="12192000" cy="762000"/>
          </a:xfrm>
          <a:prstGeom prst="rect">
            <a:avLst/>
          </a:prstGeom>
          <a:ln w="38100" cap="flat" cmpd="sng" algn="ctr">
            <a:solidFill>
              <a:schemeClr val="accent1"/>
            </a:solidFill>
            <a:prstDash val="solid"/>
            <a:miter lim="800000"/>
          </a:ln>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IN"/>
              <a:t>Angular 17 Install Bootstrap *****</a:t>
            </a:r>
            <a:endParaRPr lang="en-IN" dirty="0"/>
          </a:p>
        </p:txBody>
      </p:sp>
      <p:pic>
        <p:nvPicPr>
          <p:cNvPr id="8" name="Picture 7">
            <a:extLst>
              <a:ext uri="{FF2B5EF4-FFF2-40B4-BE49-F238E27FC236}">
                <a16:creationId xmlns:a16="http://schemas.microsoft.com/office/drawing/2014/main" id="{59D86FEB-67EA-5828-A7EC-AE964670E1A2}"/>
              </a:ext>
            </a:extLst>
          </p:cNvPr>
          <p:cNvPicPr>
            <a:picLocks noChangeAspect="1"/>
          </p:cNvPicPr>
          <p:nvPr/>
        </p:nvPicPr>
        <p:blipFill>
          <a:blip r:embed="rId2"/>
          <a:stretch>
            <a:fillRect/>
          </a:stretch>
        </p:blipFill>
        <p:spPr>
          <a:xfrm>
            <a:off x="0" y="3636818"/>
            <a:ext cx="12191998" cy="3221182"/>
          </a:xfrm>
          <a:prstGeom prst="rect">
            <a:avLst/>
          </a:prstGeom>
        </p:spPr>
      </p:pic>
    </p:spTree>
    <p:extLst>
      <p:ext uri="{BB962C8B-B14F-4D97-AF65-F5344CB8AC3E}">
        <p14:creationId xmlns:p14="http://schemas.microsoft.com/office/powerpoint/2010/main" val="266545044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 Folder Structure and Files</a:t>
            </a:r>
          </a:p>
        </p:txBody>
      </p:sp>
      <p:sp>
        <p:nvSpPr>
          <p:cNvPr id="3" name="Content Placeholder 2">
            <a:extLst>
              <a:ext uri="{FF2B5EF4-FFF2-40B4-BE49-F238E27FC236}">
                <a16:creationId xmlns:a16="http://schemas.microsoft.com/office/drawing/2014/main" id="{0FFF24F1-217F-DDF6-2AC8-BADB095D81C3}"/>
              </a:ext>
            </a:extLst>
          </p:cNvPr>
          <p:cNvSpPr>
            <a:spLocks noGrp="1"/>
          </p:cNvSpPr>
          <p:nvPr>
            <p:ph idx="1"/>
          </p:nvPr>
        </p:nvSpPr>
        <p:spPr>
          <a:xfrm>
            <a:off x="0" y="762000"/>
            <a:ext cx="12192000" cy="6096000"/>
          </a:xfrm>
          <a:ln w="38100"/>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p>
            <a:pPr>
              <a:spcBef>
                <a:spcPct val="0"/>
              </a:spcBef>
              <a:buNone/>
            </a:pPr>
            <a:endParaRPr lang="en-IN" sz="4400" dirty="0">
              <a:solidFill>
                <a:schemeClr val="dk1"/>
              </a:solidFill>
            </a:endParaRPr>
          </a:p>
        </p:txBody>
      </p:sp>
      <p:pic>
        <p:nvPicPr>
          <p:cNvPr id="5" name="Picture 4">
            <a:extLst>
              <a:ext uri="{FF2B5EF4-FFF2-40B4-BE49-F238E27FC236}">
                <a16:creationId xmlns:a16="http://schemas.microsoft.com/office/drawing/2014/main" id="{6DFE8E1D-2DF6-9EDA-971D-40659D5B343A}"/>
              </a:ext>
            </a:extLst>
          </p:cNvPr>
          <p:cNvPicPr>
            <a:picLocks noChangeAspect="1"/>
          </p:cNvPicPr>
          <p:nvPr/>
        </p:nvPicPr>
        <p:blipFill>
          <a:blip r:embed="rId2"/>
          <a:stretch>
            <a:fillRect/>
          </a:stretch>
        </p:blipFill>
        <p:spPr>
          <a:xfrm>
            <a:off x="1361414" y="985496"/>
            <a:ext cx="9469171" cy="4887007"/>
          </a:xfrm>
          <a:prstGeom prst="rect">
            <a:avLst/>
          </a:prstGeom>
        </p:spPr>
      </p:pic>
    </p:spTree>
    <p:extLst>
      <p:ext uri="{BB962C8B-B14F-4D97-AF65-F5344CB8AC3E}">
        <p14:creationId xmlns:p14="http://schemas.microsoft.com/office/powerpoint/2010/main" val="3192179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FF24F1-217F-DDF6-2AC8-BADB095D81C3}"/>
              </a:ext>
            </a:extLst>
          </p:cNvPr>
          <p:cNvSpPr>
            <a:spLocks noGrp="1"/>
          </p:cNvSpPr>
          <p:nvPr>
            <p:ph idx="1"/>
          </p:nvPr>
        </p:nvSpPr>
        <p:spPr>
          <a:xfrm>
            <a:off x="0" y="762000"/>
            <a:ext cx="12192000" cy="6096000"/>
          </a:xfrm>
          <a:ln w="38100"/>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p>
            <a:pPr>
              <a:spcBef>
                <a:spcPct val="0"/>
              </a:spcBef>
              <a:buNone/>
            </a:pPr>
            <a:endParaRPr lang="en-IN" sz="4400" dirty="0">
              <a:solidFill>
                <a:schemeClr val="dk1"/>
              </a:solidFill>
            </a:endParaRPr>
          </a:p>
        </p:txBody>
      </p:sp>
      <p:sp>
        <p:nvSpPr>
          <p:cNvPr id="7" name="Title 1">
            <a:extLst>
              <a:ext uri="{FF2B5EF4-FFF2-40B4-BE49-F238E27FC236}">
                <a16:creationId xmlns:a16="http://schemas.microsoft.com/office/drawing/2014/main" id="{1CA07E1F-7D5A-97C8-B953-01F3C5A67965}"/>
              </a:ext>
            </a:extLst>
          </p:cNvPr>
          <p:cNvSpPr txBox="1">
            <a:spLocks/>
          </p:cNvSpPr>
          <p:nvPr/>
        </p:nvSpPr>
        <p:spPr>
          <a:xfrm>
            <a:off x="0" y="0"/>
            <a:ext cx="12192000" cy="762000"/>
          </a:xfrm>
          <a:prstGeom prst="rect">
            <a:avLst/>
          </a:prstGeom>
          <a:ln w="38100" cap="flat" cmpd="sng" algn="ctr">
            <a:solidFill>
              <a:schemeClr val="accent1"/>
            </a:solidFill>
            <a:prstDash val="solid"/>
            <a:miter lim="800000"/>
          </a:ln>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IN" dirty="0">
                <a:hlinkClick r:id="rId2" action="ppaction://hlinkfile"/>
              </a:rPr>
              <a:t>Angular 17 Folder Structure and Files</a:t>
            </a:r>
            <a:endParaRPr lang="en-IN" dirty="0"/>
          </a:p>
        </p:txBody>
      </p:sp>
      <p:sp>
        <p:nvSpPr>
          <p:cNvPr id="8" name="TextBox 7">
            <a:extLst>
              <a:ext uri="{FF2B5EF4-FFF2-40B4-BE49-F238E27FC236}">
                <a16:creationId xmlns:a16="http://schemas.microsoft.com/office/drawing/2014/main" id="{887774BF-C3A5-0A32-FFA6-9FB39D4B69F7}"/>
              </a:ext>
            </a:extLst>
          </p:cNvPr>
          <p:cNvSpPr txBox="1"/>
          <p:nvPr/>
        </p:nvSpPr>
        <p:spPr>
          <a:xfrm>
            <a:off x="116378" y="980902"/>
            <a:ext cx="12075622" cy="1754326"/>
          </a:xfrm>
          <a:prstGeom prst="rect">
            <a:avLst/>
          </a:prstGeom>
          <a:noFill/>
        </p:spPr>
        <p:txBody>
          <a:bodyPr wrap="square" rtlCol="0">
            <a:spAutoFit/>
          </a:bodyPr>
          <a:lstStyle/>
          <a:p>
            <a:pPr marL="342900" indent="-342900">
              <a:buAutoNum type="arabicPeriod"/>
            </a:pPr>
            <a:r>
              <a:rPr lang="en-US" dirty="0"/>
              <a:t>Parent folder will be the main project folder</a:t>
            </a:r>
          </a:p>
          <a:p>
            <a:pPr marL="342900" indent="-342900">
              <a:buAutoNum type="arabicPeriod"/>
            </a:pPr>
            <a:r>
              <a:rPr lang="en-US" dirty="0"/>
              <a:t>.angular -&gt; Ignore this folder as it is used internally </a:t>
            </a:r>
          </a:p>
          <a:p>
            <a:pPr marL="342900" indent="-342900">
              <a:buFontTx/>
              <a:buAutoNum type="arabicPeriod"/>
            </a:pPr>
            <a:r>
              <a:rPr lang="en-IN" dirty="0"/>
              <a:t>.</a:t>
            </a:r>
            <a:r>
              <a:rPr lang="en-IN" dirty="0" err="1"/>
              <a:t>vscode</a:t>
            </a:r>
            <a:r>
              <a:rPr lang="en-IN" dirty="0"/>
              <a:t> -&gt; </a:t>
            </a:r>
            <a:r>
              <a:rPr lang="en-US" dirty="0"/>
              <a:t>Ignore this folder as it is used internally </a:t>
            </a:r>
          </a:p>
          <a:p>
            <a:pPr marL="342900" indent="-342900">
              <a:buAutoNum type="arabicPeriod"/>
            </a:pPr>
            <a:r>
              <a:rPr lang="en-IN" dirty="0" err="1"/>
              <a:t>Node_modules</a:t>
            </a:r>
            <a:r>
              <a:rPr lang="en-IN" dirty="0"/>
              <a:t> -&gt;</a:t>
            </a:r>
          </a:p>
          <a:p>
            <a:pPr marL="342900" indent="-342900">
              <a:buAutoNum type="arabicPeriod"/>
            </a:pPr>
            <a:endParaRPr lang="en-IN" dirty="0"/>
          </a:p>
          <a:p>
            <a:pPr marL="342900" indent="-342900">
              <a:buAutoNum type="arabicPeriod"/>
            </a:pPr>
            <a:r>
              <a:rPr lang="en-IN" u="sng" dirty="0">
                <a:solidFill>
                  <a:srgbClr val="FF0000"/>
                </a:solidFill>
                <a:highlight>
                  <a:srgbClr val="FFFF00"/>
                </a:highlight>
              </a:rPr>
              <a:t>See the Word Document at </a:t>
            </a:r>
            <a:r>
              <a:rPr lang="en-US" u="sng" dirty="0">
                <a:solidFill>
                  <a:srgbClr val="FF0000"/>
                </a:solidFill>
                <a:highlight>
                  <a:srgbClr val="FFFF00"/>
                </a:highlight>
              </a:rPr>
              <a:t>E:\WEB DEVELOPER\Angular In One\Angular 17.docx</a:t>
            </a:r>
            <a:endParaRPr lang="en-IN" u="sng" dirty="0">
              <a:solidFill>
                <a:srgbClr val="FF0000"/>
              </a:solidFill>
              <a:highlight>
                <a:srgbClr val="FFFF00"/>
              </a:highlight>
            </a:endParaRPr>
          </a:p>
        </p:txBody>
      </p:sp>
    </p:spTree>
    <p:extLst>
      <p:ext uri="{BB962C8B-B14F-4D97-AF65-F5344CB8AC3E}">
        <p14:creationId xmlns:p14="http://schemas.microsoft.com/office/powerpoint/2010/main" val="6681623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a:t>
            </a:r>
          </a:p>
        </p:txBody>
      </p:sp>
    </p:spTree>
    <p:extLst>
      <p:ext uri="{BB962C8B-B14F-4D97-AF65-F5344CB8AC3E}">
        <p14:creationId xmlns:p14="http://schemas.microsoft.com/office/powerpoint/2010/main" val="213165362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a:t>
            </a:r>
          </a:p>
        </p:txBody>
      </p:sp>
    </p:spTree>
    <p:extLst>
      <p:ext uri="{BB962C8B-B14F-4D97-AF65-F5344CB8AC3E}">
        <p14:creationId xmlns:p14="http://schemas.microsoft.com/office/powerpoint/2010/main" val="3157506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00:10:42</a:t>
            </a:r>
            <a:r>
              <a:rPr lang="en-US" b="0" i="0" dirty="0">
                <a:solidFill>
                  <a:srgbClr val="0F0F0F"/>
                </a:solidFill>
                <a:effectLst/>
                <a:latin typeface="Roboto" panose="02000000000000000000" pitchFamily="2" charset="0"/>
              </a:rPr>
              <a:t> - What is NPM?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119443429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a:t>
            </a:r>
          </a:p>
        </p:txBody>
      </p:sp>
    </p:spTree>
    <p:extLst>
      <p:ext uri="{BB962C8B-B14F-4D97-AF65-F5344CB8AC3E}">
        <p14:creationId xmlns:p14="http://schemas.microsoft.com/office/powerpoint/2010/main" val="24912174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a:t>
            </a:r>
          </a:p>
        </p:txBody>
      </p:sp>
    </p:spTree>
    <p:extLst>
      <p:ext uri="{BB962C8B-B14F-4D97-AF65-F5344CB8AC3E}">
        <p14:creationId xmlns:p14="http://schemas.microsoft.com/office/powerpoint/2010/main" val="24210505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a:t>
            </a:r>
          </a:p>
        </p:txBody>
      </p:sp>
    </p:spTree>
    <p:extLst>
      <p:ext uri="{BB962C8B-B14F-4D97-AF65-F5344CB8AC3E}">
        <p14:creationId xmlns:p14="http://schemas.microsoft.com/office/powerpoint/2010/main" val="32444578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a:t>
            </a:r>
          </a:p>
        </p:txBody>
      </p:sp>
    </p:spTree>
    <p:extLst>
      <p:ext uri="{BB962C8B-B14F-4D97-AF65-F5344CB8AC3E}">
        <p14:creationId xmlns:p14="http://schemas.microsoft.com/office/powerpoint/2010/main" val="31275486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a:t>
            </a:r>
          </a:p>
        </p:txBody>
      </p:sp>
    </p:spTree>
    <p:extLst>
      <p:ext uri="{BB962C8B-B14F-4D97-AF65-F5344CB8AC3E}">
        <p14:creationId xmlns:p14="http://schemas.microsoft.com/office/powerpoint/2010/main" val="24646539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a:t>
            </a:r>
          </a:p>
        </p:txBody>
      </p:sp>
    </p:spTree>
    <p:extLst>
      <p:ext uri="{BB962C8B-B14F-4D97-AF65-F5344CB8AC3E}">
        <p14:creationId xmlns:p14="http://schemas.microsoft.com/office/powerpoint/2010/main" val="20083323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43FF3-BBF2-5307-18C5-FE2954BAA7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005254-DFC1-60AC-891E-4FA2D677C720}"/>
              </a:ext>
            </a:extLst>
          </p:cNvPr>
          <p:cNvSpPr>
            <a:spLocks noGrp="1"/>
          </p:cNvSpPr>
          <p:nvPr>
            <p:ph type="title"/>
          </p:nvPr>
        </p:nvSpPr>
        <p:spPr>
          <a:xfrm>
            <a:off x="0" y="-2065"/>
            <a:ext cx="12192000" cy="571025"/>
          </a:xfrm>
        </p:spPr>
        <p:style>
          <a:lnRef idx="2">
            <a:schemeClr val="accent1"/>
          </a:lnRef>
          <a:fillRef idx="1">
            <a:schemeClr val="lt1"/>
          </a:fillRef>
          <a:effectRef idx="0">
            <a:schemeClr val="accent1"/>
          </a:effectRef>
          <a:fontRef idx="minor">
            <a:schemeClr val="dk1"/>
          </a:fontRef>
        </p:style>
        <p:txBody>
          <a:bodyPr>
            <a:normAutofit fontScale="90000"/>
          </a:bodyPr>
          <a:lstStyle/>
          <a:p>
            <a:endParaRPr lang="en-IN" dirty="0">
              <a:latin typeface="Bookman Old Style" panose="02050604050505020204" pitchFamily="18" charset="0"/>
            </a:endParaRPr>
          </a:p>
        </p:txBody>
      </p:sp>
      <p:sp>
        <p:nvSpPr>
          <p:cNvPr id="3" name="Content Placeholder 2">
            <a:extLst>
              <a:ext uri="{FF2B5EF4-FFF2-40B4-BE49-F238E27FC236}">
                <a16:creationId xmlns:a16="http://schemas.microsoft.com/office/drawing/2014/main" id="{F2A38887-A6D8-775D-9FA5-72069CF2524A}"/>
              </a:ext>
            </a:extLst>
          </p:cNvPr>
          <p:cNvSpPr>
            <a:spLocks noGrp="1"/>
          </p:cNvSpPr>
          <p:nvPr>
            <p:ph idx="1"/>
          </p:nvPr>
        </p:nvSpPr>
        <p:spPr>
          <a:xfrm>
            <a:off x="0" y="581818"/>
            <a:ext cx="12192000" cy="6276182"/>
          </a:xfrm>
        </p:spPr>
        <p:style>
          <a:lnRef idx="2">
            <a:schemeClr val="accent1"/>
          </a:lnRef>
          <a:fillRef idx="1">
            <a:schemeClr val="lt1"/>
          </a:fillRef>
          <a:effectRef idx="0">
            <a:schemeClr val="accent1"/>
          </a:effectRef>
          <a:fontRef idx="minor">
            <a:schemeClr val="dk1"/>
          </a:fontRef>
        </p:style>
        <p:txBody>
          <a:bodyPr/>
          <a:lstStyle/>
          <a:p>
            <a:endParaRPr lang="en-IN" dirty="0">
              <a:latin typeface="Bookman Old Style" panose="02050604050505020204" pitchFamily="18" charset="0"/>
            </a:endParaRPr>
          </a:p>
        </p:txBody>
      </p:sp>
    </p:spTree>
    <p:extLst>
      <p:ext uri="{BB962C8B-B14F-4D97-AF65-F5344CB8AC3E}">
        <p14:creationId xmlns:p14="http://schemas.microsoft.com/office/powerpoint/2010/main" val="179062160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DE0BF8-BC98-0E55-F7C9-5E9A2356DA06}"/>
              </a:ext>
            </a:extLst>
          </p:cNvPr>
          <p:cNvSpPr txBox="1"/>
          <p:nvPr/>
        </p:nvSpPr>
        <p:spPr>
          <a:xfrm>
            <a:off x="0" y="1026160"/>
            <a:ext cx="6096000" cy="5632311"/>
          </a:xfrm>
          <a:prstGeom prst="rect">
            <a:avLst/>
          </a:prstGeom>
          <a:noFill/>
        </p:spPr>
        <p:txBody>
          <a:bodyPr wrap="square" rtlCol="0">
            <a:spAutoFit/>
          </a:bodyPr>
          <a:lstStyle/>
          <a:p>
            <a:pPr marL="342900" indent="-342900">
              <a:buFont typeface="+mj-lt"/>
              <a:buAutoNum type="arabicPeriod"/>
            </a:pPr>
            <a:r>
              <a:rPr lang="en-US" dirty="0">
                <a:latin typeface="Bookman Old Style" panose="02050604050505020204" pitchFamily="18" charset="0"/>
              </a:rPr>
              <a:t>What is the use of angular and framework ?</a:t>
            </a:r>
          </a:p>
          <a:p>
            <a:pPr marL="342900" indent="-342900">
              <a:buFont typeface="+mj-lt"/>
              <a:buAutoNum type="arabicPeriod"/>
            </a:pPr>
            <a:r>
              <a:rPr lang="en-US" dirty="0">
                <a:latin typeface="Bookman Old Style" panose="02050604050505020204" pitchFamily="18" charset="0"/>
              </a:rPr>
              <a:t>How does angular application starts, which files gets executed ?</a:t>
            </a:r>
          </a:p>
          <a:p>
            <a:pPr marL="342900" indent="-342900">
              <a:buFont typeface="+mj-lt"/>
              <a:buAutoNum type="arabicPeriod"/>
            </a:pPr>
            <a:r>
              <a:rPr lang="en-US" dirty="0">
                <a:latin typeface="Bookman Old Style" panose="02050604050505020204" pitchFamily="18" charset="0"/>
              </a:rPr>
              <a:t>Difference between angular and angular </a:t>
            </a:r>
            <a:r>
              <a:rPr lang="en-US" dirty="0" err="1">
                <a:latin typeface="Bookman Old Style" panose="02050604050505020204" pitchFamily="18" charset="0"/>
              </a:rPr>
              <a:t>js</a:t>
            </a:r>
            <a:endParaRPr lang="en-US" dirty="0">
              <a:latin typeface="Bookman Old Style" panose="02050604050505020204" pitchFamily="18" charset="0"/>
            </a:endParaRPr>
          </a:p>
          <a:p>
            <a:pPr marL="342900" indent="-342900">
              <a:buFont typeface="+mj-lt"/>
              <a:buAutoNum type="arabicPeriod"/>
            </a:pPr>
            <a:r>
              <a:rPr lang="en-US" dirty="0">
                <a:latin typeface="Bookman Old Style" panose="02050604050505020204" pitchFamily="18" charset="0"/>
              </a:rPr>
              <a:t>Life cycle of hooks (method in angular)</a:t>
            </a:r>
          </a:p>
          <a:p>
            <a:pPr marL="342900" indent="-342900">
              <a:buFont typeface="+mj-lt"/>
              <a:buAutoNum type="arabicPeriod"/>
            </a:pPr>
            <a:r>
              <a:rPr lang="en-US" dirty="0">
                <a:latin typeface="Bookman Old Style" panose="02050604050505020204" pitchFamily="18" charset="0"/>
              </a:rPr>
              <a:t>What are directives in Angular?</a:t>
            </a:r>
          </a:p>
          <a:p>
            <a:pPr marL="342900" indent="-342900">
              <a:buFont typeface="+mj-lt"/>
              <a:buAutoNum type="arabicPeriod"/>
            </a:pPr>
            <a:r>
              <a:rPr lang="en-US" dirty="0">
                <a:latin typeface="Bookman Old Style" panose="02050604050505020204" pitchFamily="18" charset="0"/>
              </a:rPr>
              <a:t>What are decorator/ meta data / Data Annotation in angular?</a:t>
            </a:r>
          </a:p>
          <a:p>
            <a:pPr marL="342900" indent="-342900">
              <a:buFont typeface="+mj-lt"/>
              <a:buAutoNum type="arabicPeriod"/>
            </a:pPr>
            <a:r>
              <a:rPr lang="en-US" dirty="0">
                <a:latin typeface="Bookman Old Style" panose="02050604050505020204" pitchFamily="18" charset="0"/>
              </a:rPr>
              <a:t>What is &lt;!DOCTYPE html&gt;?</a:t>
            </a:r>
          </a:p>
          <a:p>
            <a:pPr marL="342900" indent="-342900">
              <a:buFont typeface="+mj-lt"/>
              <a:buAutoNum type="arabicPeriod"/>
            </a:pPr>
            <a:r>
              <a:rPr lang="en-US" dirty="0">
                <a:latin typeface="Bookman Old Style" panose="02050604050505020204" pitchFamily="18" charset="0"/>
              </a:rPr>
              <a:t>Explain architecture of angular / angular building blocks.</a:t>
            </a:r>
          </a:p>
          <a:p>
            <a:pPr marL="342900" indent="-342900">
              <a:buFont typeface="+mj-lt"/>
              <a:buAutoNum type="arabicPeriod"/>
            </a:pPr>
            <a:r>
              <a:rPr lang="en-US" dirty="0">
                <a:latin typeface="Bookman Old Style" panose="02050604050505020204" pitchFamily="18" charset="0"/>
              </a:rPr>
              <a:t>What is SPA, how to implement SPA in Angular?</a:t>
            </a:r>
          </a:p>
          <a:p>
            <a:pPr marL="342900" indent="-342900">
              <a:buFont typeface="+mj-lt"/>
              <a:buAutoNum type="arabicPeriod"/>
            </a:pPr>
            <a:r>
              <a:rPr lang="en-US" dirty="0">
                <a:latin typeface="Bookman Old Style" panose="02050604050505020204" pitchFamily="18" charset="0"/>
              </a:rPr>
              <a:t>How we achieve lazy loading in angular?</a:t>
            </a:r>
          </a:p>
          <a:p>
            <a:pPr marL="342900" indent="-342900">
              <a:buFont typeface="+mj-lt"/>
              <a:buAutoNum type="arabicPeriod"/>
            </a:pPr>
            <a:r>
              <a:rPr lang="en-US" dirty="0">
                <a:latin typeface="Bookman Old Style" panose="02050604050505020204" pitchFamily="18" charset="0"/>
              </a:rPr>
              <a:t>Define services?</a:t>
            </a:r>
          </a:p>
          <a:p>
            <a:pPr marL="342900" indent="-342900">
              <a:buFont typeface="+mj-lt"/>
              <a:buAutoNum type="arabicPeriod"/>
            </a:pPr>
            <a:r>
              <a:rPr lang="en-US" dirty="0">
                <a:latin typeface="Bookman Old Style" panose="02050604050505020204" pitchFamily="18" charset="0"/>
              </a:rPr>
              <a:t>What is dependency injection ?</a:t>
            </a:r>
          </a:p>
          <a:p>
            <a:pPr marL="342900" indent="-342900">
              <a:buFont typeface="+mj-lt"/>
              <a:buAutoNum type="arabicPeriod"/>
            </a:pPr>
            <a:r>
              <a:rPr lang="en-US" dirty="0">
                <a:latin typeface="Bookman Old Style" panose="02050604050505020204" pitchFamily="18" charset="0"/>
              </a:rPr>
              <a:t>Difference between ng serve and ng build?</a:t>
            </a:r>
          </a:p>
          <a:p>
            <a:pPr marL="342900" indent="-342900">
              <a:buFont typeface="+mj-lt"/>
              <a:buAutoNum type="arabicPeriod"/>
            </a:pPr>
            <a:r>
              <a:rPr lang="en-US" dirty="0">
                <a:latin typeface="Bookman Old Style" panose="02050604050505020204" pitchFamily="18" charset="0"/>
              </a:rPr>
              <a:t>Use of CLI in angular?</a:t>
            </a:r>
          </a:p>
          <a:p>
            <a:pPr marL="342900" indent="-342900">
              <a:buFont typeface="+mj-lt"/>
              <a:buAutoNum type="arabicPeriod"/>
            </a:pPr>
            <a:r>
              <a:rPr lang="en-US" dirty="0">
                <a:latin typeface="Bookman Old Style" panose="02050604050505020204" pitchFamily="18" charset="0"/>
              </a:rPr>
              <a:t>Commands to create angular project? </a:t>
            </a:r>
          </a:p>
          <a:p>
            <a:pPr lvl="1"/>
            <a:r>
              <a:rPr lang="en-US" dirty="0" err="1">
                <a:latin typeface="Bookman Old Style" panose="02050604050505020204" pitchFamily="18" charset="0"/>
              </a:rPr>
              <a:t>npm</a:t>
            </a:r>
            <a:r>
              <a:rPr lang="en-US" dirty="0">
                <a:latin typeface="Bookman Old Style" panose="02050604050505020204" pitchFamily="18" charset="0"/>
              </a:rPr>
              <a:t> install –g @angular : to install Angular</a:t>
            </a:r>
          </a:p>
          <a:p>
            <a:pPr lvl="1"/>
            <a:r>
              <a:rPr lang="en-US" dirty="0">
                <a:latin typeface="Bookman Old Style" panose="02050604050505020204" pitchFamily="18" charset="0"/>
              </a:rPr>
              <a:t>ng new </a:t>
            </a:r>
            <a:r>
              <a:rPr lang="en-US" dirty="0" err="1">
                <a:latin typeface="Bookman Old Style" panose="02050604050505020204" pitchFamily="18" charset="0"/>
              </a:rPr>
              <a:t>project_Name</a:t>
            </a:r>
            <a:r>
              <a:rPr lang="en-US" dirty="0">
                <a:latin typeface="Bookman Old Style" panose="02050604050505020204" pitchFamily="18" charset="0"/>
              </a:rPr>
              <a:t> : to create angular project</a:t>
            </a:r>
            <a:endParaRPr lang="en-IN" dirty="0">
              <a:latin typeface="Bookman Old Style" panose="02050604050505020204" pitchFamily="18" charset="0"/>
            </a:endParaRPr>
          </a:p>
        </p:txBody>
      </p:sp>
    </p:spTree>
    <p:extLst>
      <p:ext uri="{BB962C8B-B14F-4D97-AF65-F5344CB8AC3E}">
        <p14:creationId xmlns:p14="http://schemas.microsoft.com/office/powerpoint/2010/main" val="30764785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E5BF7-C74C-7A4B-3CE5-4906B7B7ED5D}"/>
              </a:ext>
            </a:extLst>
          </p:cNvPr>
          <p:cNvSpPr>
            <a:spLocks noGrp="1"/>
          </p:cNvSpPr>
          <p:nvPr>
            <p:ph type="title"/>
          </p:nvPr>
        </p:nvSpPr>
        <p:spPr>
          <a:xfrm>
            <a:off x="0" y="2"/>
            <a:ext cx="12192000" cy="575732"/>
          </a:xfrm>
        </p:spPr>
        <p:txBody>
          <a:bodyPr>
            <a:noAutofit/>
          </a:bodyPr>
          <a:lstStyle/>
          <a:p>
            <a:r>
              <a:rPr lang="en-US" sz="2400" dirty="0">
                <a:solidFill>
                  <a:srgbClr val="065FD4"/>
                </a:solidFill>
                <a:effectLst/>
                <a:latin typeface="Bookman Old Style" panose="02050604050505020204" pitchFamily="18" charset="0"/>
                <a:hlinkClick r:id="rId2"/>
              </a:rPr>
              <a:t>00:01:58</a:t>
            </a:r>
            <a:r>
              <a:rPr lang="en-US" sz="2400" dirty="0">
                <a:solidFill>
                  <a:srgbClr val="131313"/>
                </a:solidFill>
                <a:effectLst/>
                <a:latin typeface="Bookman Old Style" panose="02050604050505020204" pitchFamily="18" charset="0"/>
              </a:rPr>
              <a:t> - What is Angular?</a:t>
            </a:r>
            <a:endParaRPr lang="en-IN" sz="2400" dirty="0">
              <a:latin typeface="Bookman Old Style" panose="02050604050505020204" pitchFamily="18" charset="0"/>
            </a:endParaRPr>
          </a:p>
        </p:txBody>
      </p:sp>
      <p:sp>
        <p:nvSpPr>
          <p:cNvPr id="3" name="Content Placeholder 2">
            <a:extLst>
              <a:ext uri="{FF2B5EF4-FFF2-40B4-BE49-F238E27FC236}">
                <a16:creationId xmlns:a16="http://schemas.microsoft.com/office/drawing/2014/main" id="{AFB69AD1-F380-0FF1-B09F-84CB05BDB071}"/>
              </a:ext>
            </a:extLst>
          </p:cNvPr>
          <p:cNvSpPr>
            <a:spLocks noGrp="1"/>
          </p:cNvSpPr>
          <p:nvPr>
            <p:ph idx="1"/>
          </p:nvPr>
        </p:nvSpPr>
        <p:spPr>
          <a:xfrm>
            <a:off x="0" y="575734"/>
            <a:ext cx="12192000" cy="6282266"/>
          </a:xfrm>
        </p:spPr>
        <p:txBody>
          <a:bodyPr/>
          <a:lstStyle/>
          <a:p>
            <a:r>
              <a:rPr lang="en-US" dirty="0">
                <a:latin typeface="Bookman Old Style" panose="02050604050505020204" pitchFamily="18" charset="0"/>
              </a:rPr>
              <a:t>Angular is a component-based framework for building structured, scalable, and single-page web applications for client-side development.</a:t>
            </a:r>
          </a:p>
          <a:p>
            <a:r>
              <a:rPr lang="en-US" dirty="0">
                <a:latin typeface="Bookman Old Style" panose="02050604050505020204" pitchFamily="18" charset="0"/>
              </a:rPr>
              <a:t>Angular is a front-end web application framework developed by Google for building dynamic and interactive single-page applications (SPAs) using TypeScript.</a:t>
            </a:r>
          </a:p>
        </p:txBody>
      </p:sp>
      <p:pic>
        <p:nvPicPr>
          <p:cNvPr id="5" name="Picture 4">
            <a:extLst>
              <a:ext uri="{FF2B5EF4-FFF2-40B4-BE49-F238E27FC236}">
                <a16:creationId xmlns:a16="http://schemas.microsoft.com/office/drawing/2014/main" id="{9D6AD866-F605-8A49-1B6F-7A4171223CDF}"/>
              </a:ext>
            </a:extLst>
          </p:cNvPr>
          <p:cNvPicPr>
            <a:picLocks noChangeAspect="1"/>
          </p:cNvPicPr>
          <p:nvPr/>
        </p:nvPicPr>
        <p:blipFill>
          <a:blip r:embed="rId3"/>
          <a:stretch>
            <a:fillRect/>
          </a:stretch>
        </p:blipFill>
        <p:spPr>
          <a:xfrm>
            <a:off x="8087219" y="2862488"/>
            <a:ext cx="4104781" cy="3995510"/>
          </a:xfrm>
          <a:prstGeom prst="rect">
            <a:avLst/>
          </a:prstGeom>
        </p:spPr>
      </p:pic>
      <p:pic>
        <p:nvPicPr>
          <p:cNvPr id="6" name="Graphic 5" descr="Star">
            <a:extLst>
              <a:ext uri="{FF2B5EF4-FFF2-40B4-BE49-F238E27FC236}">
                <a16:creationId xmlns:a16="http://schemas.microsoft.com/office/drawing/2014/main" id="{1DD14DB6-C06C-0CF5-764A-47F46162B6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62080" y="0"/>
            <a:ext cx="629920" cy="629920"/>
          </a:xfrm>
          <a:prstGeom prst="rect">
            <a:avLst/>
          </a:prstGeom>
        </p:spPr>
      </p:pic>
    </p:spTree>
    <p:extLst>
      <p:ext uri="{BB962C8B-B14F-4D97-AF65-F5344CB8AC3E}">
        <p14:creationId xmlns:p14="http://schemas.microsoft.com/office/powerpoint/2010/main" val="349063108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36C21-B525-D684-3533-FA7265B183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C6D062-4B03-8F5A-C570-EBE5FF7DFAEC}"/>
              </a:ext>
            </a:extLst>
          </p:cNvPr>
          <p:cNvSpPr>
            <a:spLocks noGrp="1"/>
          </p:cNvSpPr>
          <p:nvPr>
            <p:ph type="title"/>
          </p:nvPr>
        </p:nvSpPr>
        <p:spPr>
          <a:xfrm>
            <a:off x="0" y="2"/>
            <a:ext cx="12192000" cy="575732"/>
          </a:xfrm>
        </p:spPr>
        <p:txBody>
          <a:bodyPr vert="horz" lIns="91440" tIns="45720" rIns="91440" bIns="45720" rtlCol="0" anchor="ctr">
            <a:noAutofit/>
          </a:bodyPr>
          <a:lstStyle/>
          <a:p>
            <a:r>
              <a:rPr lang="en-US" sz="2400" dirty="0">
                <a:solidFill>
                  <a:srgbClr val="065FD4"/>
                </a:solidFill>
                <a:latin typeface="Bookman Old Style" panose="02050604050505020204" pitchFamily="18" charset="0"/>
                <a:hlinkClick r:id="rId2"/>
              </a:rPr>
              <a:t>00:04:50</a:t>
            </a:r>
            <a:r>
              <a:rPr lang="en-US" sz="2400" dirty="0">
                <a:solidFill>
                  <a:srgbClr val="065FD4"/>
                </a:solidFill>
                <a:latin typeface="Bookman Old Style" panose="02050604050505020204" pitchFamily="18" charset="0"/>
              </a:rPr>
              <a:t> - What are Angular advantages?</a:t>
            </a:r>
            <a:endParaRPr lang="en-IN" sz="2400" dirty="0">
              <a:solidFill>
                <a:srgbClr val="065FD4"/>
              </a:solidFill>
              <a:latin typeface="Bookman Old Style" panose="02050604050505020204" pitchFamily="18" charset="0"/>
            </a:endParaRPr>
          </a:p>
        </p:txBody>
      </p:sp>
      <p:sp>
        <p:nvSpPr>
          <p:cNvPr id="3" name="Content Placeholder 2">
            <a:extLst>
              <a:ext uri="{FF2B5EF4-FFF2-40B4-BE49-F238E27FC236}">
                <a16:creationId xmlns:a16="http://schemas.microsoft.com/office/drawing/2014/main" id="{8A048675-C60E-4299-E919-59C982F07E9F}"/>
              </a:ext>
            </a:extLst>
          </p:cNvPr>
          <p:cNvSpPr>
            <a:spLocks noGrp="1"/>
          </p:cNvSpPr>
          <p:nvPr>
            <p:ph idx="1"/>
          </p:nvPr>
        </p:nvSpPr>
        <p:spPr>
          <a:xfrm>
            <a:off x="0" y="575734"/>
            <a:ext cx="12192000" cy="6282266"/>
          </a:xfrm>
        </p:spPr>
        <p:txBody>
          <a:bodyPr>
            <a:normAutofit fontScale="92500" lnSpcReduction="20000"/>
          </a:bodyPr>
          <a:lstStyle/>
          <a:p>
            <a:pPr algn="just">
              <a:buFont typeface="+mj-lt"/>
              <a:buAutoNum type="arabicPeriod"/>
            </a:pPr>
            <a:r>
              <a:rPr lang="en-US" b="1" dirty="0">
                <a:latin typeface="Bookman Old Style" panose="02050604050505020204" pitchFamily="18" charset="0"/>
              </a:rPr>
              <a:t>Build Single-Page Applications (SPAs):</a:t>
            </a:r>
            <a:r>
              <a:rPr lang="en-US" dirty="0">
                <a:latin typeface="Bookman Old Style" panose="02050604050505020204" pitchFamily="18" charset="0"/>
              </a:rPr>
              <a:t> Angular is specifically designed for building SPAs, where a single HTML page is dynamically updated as the user interacts with the application, providing a seamless and fluid user experience.</a:t>
            </a:r>
          </a:p>
          <a:p>
            <a:pPr algn="just">
              <a:buFont typeface="+mj-lt"/>
              <a:buAutoNum type="arabicPeriod"/>
            </a:pPr>
            <a:r>
              <a:rPr lang="en-US" b="1" dirty="0">
                <a:latin typeface="Bookman Old Style" panose="02050604050505020204" pitchFamily="18" charset="0"/>
              </a:rPr>
              <a:t>Develop Component-Based Architecture:</a:t>
            </a:r>
            <a:r>
              <a:rPr lang="en-US" dirty="0">
                <a:latin typeface="Bookman Old Style" panose="02050604050505020204" pitchFamily="18" charset="0"/>
              </a:rPr>
              <a:t> Angular promotes a component-based architecture, where the UI is divided into reusable and self-contained components. This modular approach simplifies development, maintenance, and testing of large-scale applications.</a:t>
            </a:r>
          </a:p>
          <a:p>
            <a:pPr algn="just">
              <a:buFont typeface="+mj-lt"/>
              <a:buAutoNum type="arabicPeriod"/>
            </a:pPr>
            <a:r>
              <a:rPr lang="en-US" b="1" dirty="0">
                <a:latin typeface="Bookman Old Style" panose="02050604050505020204" pitchFamily="18" charset="0"/>
              </a:rPr>
              <a:t>Handle Routing and Navigation:</a:t>
            </a:r>
            <a:r>
              <a:rPr lang="en-US" dirty="0">
                <a:latin typeface="Bookman Old Style" panose="02050604050505020204" pitchFamily="18" charset="0"/>
              </a:rPr>
              <a:t> Angular provides robust routing and navigation capabilities, allowing you to define multiple views and manage navigation between them within your SPA.</a:t>
            </a:r>
          </a:p>
          <a:p>
            <a:pPr algn="just">
              <a:buFont typeface="+mj-lt"/>
              <a:buAutoNum type="arabicPeriod"/>
            </a:pPr>
            <a:r>
              <a:rPr lang="en-US" b="1" dirty="0">
                <a:latin typeface="Bookman Old Style" panose="02050604050505020204" pitchFamily="18" charset="0"/>
              </a:rPr>
              <a:t>Manage Application State:</a:t>
            </a:r>
            <a:r>
              <a:rPr lang="en-US" dirty="0">
                <a:latin typeface="Bookman Old Style" panose="02050604050505020204" pitchFamily="18" charset="0"/>
              </a:rPr>
              <a:t> Angular supports state management techniques such as services, observables, and </a:t>
            </a:r>
            <a:r>
              <a:rPr lang="en-US" dirty="0" err="1">
                <a:latin typeface="Bookman Old Style" panose="02050604050505020204" pitchFamily="18" charset="0"/>
              </a:rPr>
              <a:t>NgRx</a:t>
            </a:r>
            <a:r>
              <a:rPr lang="en-US" dirty="0">
                <a:latin typeface="Bookman Old Style" panose="02050604050505020204" pitchFamily="18" charset="0"/>
              </a:rPr>
              <a:t> (a state management library), enabling efficient management of application state and data flow.</a:t>
            </a:r>
          </a:p>
          <a:p>
            <a:pPr algn="just">
              <a:buFont typeface="+mj-lt"/>
              <a:buAutoNum type="arabicPeriod"/>
            </a:pPr>
            <a:r>
              <a:rPr lang="en-US" b="1" dirty="0">
                <a:latin typeface="Bookman Old Style" panose="02050604050505020204" pitchFamily="18" charset="0"/>
              </a:rPr>
              <a:t>Handle Forms and User Input:</a:t>
            </a:r>
            <a:r>
              <a:rPr lang="en-US" dirty="0">
                <a:latin typeface="Bookman Old Style" panose="02050604050505020204" pitchFamily="18" charset="0"/>
              </a:rPr>
              <a:t> Angular offers built-in support for both template-driven forms and reactive forms, making it easy to capture and validate user input, handle form submission, and manage form state.</a:t>
            </a:r>
          </a:p>
        </p:txBody>
      </p:sp>
    </p:spTree>
    <p:extLst>
      <p:ext uri="{BB962C8B-B14F-4D97-AF65-F5344CB8AC3E}">
        <p14:creationId xmlns:p14="http://schemas.microsoft.com/office/powerpoint/2010/main" val="3541748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00:12:16</a:t>
            </a:r>
            <a:r>
              <a:rPr lang="en-US" b="0" i="0" dirty="0">
                <a:solidFill>
                  <a:srgbClr val="0F0F0F"/>
                </a:solidFill>
                <a:effectLst/>
                <a:latin typeface="Roboto" panose="02000000000000000000" pitchFamily="2" charset="0"/>
              </a:rPr>
              <a:t> - What is CLI tool?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400795366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B5359-4B60-3CBC-9993-13A670BFE7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542423-8AD9-A83F-9025-A1C5F64FE933}"/>
              </a:ext>
            </a:extLst>
          </p:cNvPr>
          <p:cNvSpPr>
            <a:spLocks noGrp="1"/>
          </p:cNvSpPr>
          <p:nvPr>
            <p:ph type="title"/>
          </p:nvPr>
        </p:nvSpPr>
        <p:spPr>
          <a:xfrm>
            <a:off x="0" y="2"/>
            <a:ext cx="12192000" cy="477518"/>
          </a:xfrm>
        </p:spPr>
        <p:txBody>
          <a:bodyPr>
            <a:noAutofit/>
          </a:bodyPr>
          <a:lstStyle/>
          <a:p>
            <a:r>
              <a:rPr lang="en-US" sz="2400" dirty="0">
                <a:solidFill>
                  <a:srgbClr val="065FD4"/>
                </a:solidFill>
                <a:effectLst/>
                <a:latin typeface="Bookman Old Style" panose="02050604050505020204" pitchFamily="18" charset="0"/>
                <a:hlinkClick r:id="rId2"/>
              </a:rPr>
              <a:t>00:04:50</a:t>
            </a:r>
            <a:r>
              <a:rPr lang="en-US" sz="2400" dirty="0">
                <a:solidFill>
                  <a:srgbClr val="131313"/>
                </a:solidFill>
                <a:effectLst/>
                <a:latin typeface="Bookman Old Style" panose="02050604050505020204" pitchFamily="18" charset="0"/>
              </a:rPr>
              <a:t> - What are Angular advantages?</a:t>
            </a:r>
            <a:endParaRPr lang="en-IN" sz="2400" dirty="0">
              <a:latin typeface="Bookman Old Style" panose="02050604050505020204" pitchFamily="18" charset="0"/>
            </a:endParaRPr>
          </a:p>
        </p:txBody>
      </p:sp>
      <p:sp>
        <p:nvSpPr>
          <p:cNvPr id="3" name="Content Placeholder 2">
            <a:extLst>
              <a:ext uri="{FF2B5EF4-FFF2-40B4-BE49-F238E27FC236}">
                <a16:creationId xmlns:a16="http://schemas.microsoft.com/office/drawing/2014/main" id="{A00D68B1-ADF7-F239-7C2D-EA37C79504D8}"/>
              </a:ext>
            </a:extLst>
          </p:cNvPr>
          <p:cNvSpPr>
            <a:spLocks noGrp="1"/>
          </p:cNvSpPr>
          <p:nvPr>
            <p:ph idx="1"/>
          </p:nvPr>
        </p:nvSpPr>
        <p:spPr>
          <a:xfrm>
            <a:off x="0" y="575734"/>
            <a:ext cx="12192000" cy="6282266"/>
          </a:xfrm>
        </p:spPr>
        <p:txBody>
          <a:bodyPr>
            <a:normAutofit fontScale="92500" lnSpcReduction="20000"/>
          </a:bodyPr>
          <a:lstStyle/>
          <a:p>
            <a:pPr algn="just">
              <a:buFont typeface="+mj-lt"/>
              <a:buAutoNum type="arabicPeriod"/>
            </a:pPr>
            <a:r>
              <a:rPr lang="en-US" b="1" dirty="0">
                <a:latin typeface="Bookman Old Style" panose="02050604050505020204" pitchFamily="18" charset="0"/>
              </a:rPr>
              <a:t>Interact with Backend Services:</a:t>
            </a:r>
            <a:r>
              <a:rPr lang="en-US" dirty="0">
                <a:latin typeface="Bookman Old Style" panose="02050604050505020204" pitchFamily="18" charset="0"/>
              </a:rPr>
              <a:t> Angular provides HTTP client modules for making AJAX requests and interacting with backend services, enabling seamless integration with APIs and databases.</a:t>
            </a:r>
          </a:p>
          <a:p>
            <a:pPr algn="just">
              <a:buFont typeface="+mj-lt"/>
              <a:buAutoNum type="arabicPeriod"/>
            </a:pPr>
            <a:r>
              <a:rPr lang="en-US" b="1" dirty="0">
                <a:latin typeface="Bookman Old Style" panose="02050604050505020204" pitchFamily="18" charset="0"/>
              </a:rPr>
              <a:t>Implement Authentication and Authorization:</a:t>
            </a:r>
            <a:r>
              <a:rPr lang="en-US" dirty="0">
                <a:latin typeface="Bookman Old Style" panose="02050604050505020204" pitchFamily="18" charset="0"/>
              </a:rPr>
              <a:t> Angular integrates seamlessly with authentication mechanisms such as JSON Web Tokens (JWT) and OAuth, allowing you to implement secure authentication and authorization features in your applications.</a:t>
            </a:r>
          </a:p>
          <a:p>
            <a:pPr algn="just">
              <a:buFont typeface="+mj-lt"/>
              <a:buAutoNum type="arabicPeriod"/>
            </a:pPr>
            <a:r>
              <a:rPr lang="en-US" b="1" dirty="0">
                <a:latin typeface="Bookman Old Style" panose="02050604050505020204" pitchFamily="18" charset="0"/>
              </a:rPr>
              <a:t>Perform Unit Testing and End-to-End Testing:</a:t>
            </a:r>
            <a:r>
              <a:rPr lang="en-US" dirty="0">
                <a:latin typeface="Bookman Old Style" panose="02050604050505020204" pitchFamily="18" charset="0"/>
              </a:rPr>
              <a:t> Angular comes with built-in support for testing using tools like Jasmine and Protractor, allowing you to write and execute both unit tests and end-to-end tests to ensure the quality and reliability of your applications.</a:t>
            </a:r>
          </a:p>
          <a:p>
            <a:pPr algn="just">
              <a:buFont typeface="+mj-lt"/>
              <a:buAutoNum type="arabicPeriod"/>
            </a:pPr>
            <a:r>
              <a:rPr lang="en-US" b="1" dirty="0">
                <a:latin typeface="Bookman Old Style" panose="02050604050505020204" pitchFamily="18" charset="0"/>
              </a:rPr>
              <a:t>Optimize Performance:</a:t>
            </a:r>
            <a:r>
              <a:rPr lang="en-US" dirty="0">
                <a:latin typeface="Bookman Old Style" panose="02050604050505020204" pitchFamily="18" charset="0"/>
              </a:rPr>
              <a:t> Angular offers various optimization techniques such as lazy loading modules, Ahead-of-Time (AOT) compilation, and tree shaking to improve the performance of your applications and enhance user experience.</a:t>
            </a:r>
          </a:p>
          <a:p>
            <a:pPr algn="just">
              <a:buFont typeface="+mj-lt"/>
              <a:buAutoNum type="arabicPeriod"/>
            </a:pPr>
            <a:r>
              <a:rPr lang="en-US" b="1" dirty="0">
                <a:latin typeface="Bookman Old Style" panose="02050604050505020204" pitchFamily="18" charset="0"/>
              </a:rPr>
              <a:t>Extend Functionality with Third-Party Libraries:</a:t>
            </a:r>
            <a:r>
              <a:rPr lang="en-US" dirty="0">
                <a:latin typeface="Bookman Old Style" panose="02050604050505020204" pitchFamily="18" charset="0"/>
              </a:rPr>
              <a:t> Angular has a vibrant ecosystem of third-party libraries and extensions that you can use to extend its functionality and integrate additional features into your applications.</a:t>
            </a:r>
          </a:p>
        </p:txBody>
      </p:sp>
    </p:spTree>
    <p:extLst>
      <p:ext uri="{BB962C8B-B14F-4D97-AF65-F5344CB8AC3E}">
        <p14:creationId xmlns:p14="http://schemas.microsoft.com/office/powerpoint/2010/main" val="63410297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B28B1-25C5-50ED-20E6-855DB1640C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10D3A0-0C6B-E6DC-4D68-EA8BBBA84C29}"/>
              </a:ext>
            </a:extLst>
          </p:cNvPr>
          <p:cNvSpPr>
            <a:spLocks noGrp="1"/>
          </p:cNvSpPr>
          <p:nvPr>
            <p:ph type="title"/>
          </p:nvPr>
        </p:nvSpPr>
        <p:spPr>
          <a:xfrm>
            <a:off x="0" y="2"/>
            <a:ext cx="12192000" cy="581890"/>
          </a:xfrm>
        </p:spPr>
        <p:txBody>
          <a:bodyPr>
            <a:noAutofit/>
          </a:bodyPr>
          <a:lstStyle/>
          <a:p>
            <a:r>
              <a:rPr lang="en-US" sz="2400" dirty="0">
                <a:solidFill>
                  <a:srgbClr val="065FD4"/>
                </a:solidFill>
                <a:effectLst/>
                <a:hlinkClick r:id="rId2"/>
              </a:rPr>
              <a:t>00:04:50</a:t>
            </a:r>
            <a:r>
              <a:rPr lang="en-US" sz="2400" dirty="0">
                <a:solidFill>
                  <a:srgbClr val="131313"/>
                </a:solidFill>
                <a:effectLst/>
              </a:rPr>
              <a:t> - What are Angular advantages?</a:t>
            </a:r>
            <a:endParaRPr lang="en-IN" sz="2400" dirty="0"/>
          </a:p>
        </p:txBody>
      </p:sp>
      <p:sp>
        <p:nvSpPr>
          <p:cNvPr id="3" name="Content Placeholder 2">
            <a:extLst>
              <a:ext uri="{FF2B5EF4-FFF2-40B4-BE49-F238E27FC236}">
                <a16:creationId xmlns:a16="http://schemas.microsoft.com/office/drawing/2014/main" id="{9D911FB3-CF90-E22A-246F-6E790DD7730C}"/>
              </a:ext>
            </a:extLst>
          </p:cNvPr>
          <p:cNvSpPr>
            <a:spLocks noGrp="1"/>
          </p:cNvSpPr>
          <p:nvPr>
            <p:ph idx="1"/>
          </p:nvPr>
        </p:nvSpPr>
        <p:spPr>
          <a:xfrm>
            <a:off x="0" y="581892"/>
            <a:ext cx="12192000" cy="6276107"/>
          </a:xfrm>
        </p:spPr>
        <p:txBody>
          <a:bodyPr/>
          <a:lstStyle/>
          <a:p>
            <a:r>
              <a:rPr lang="en-US" dirty="0"/>
              <a:t>It is relatively simple to build single page application(Components).</a:t>
            </a:r>
          </a:p>
          <a:p>
            <a:r>
              <a:rPr lang="en-US" dirty="0"/>
              <a:t>To make flexible and structured application(OOPS friendly).</a:t>
            </a:r>
          </a:p>
          <a:p>
            <a:r>
              <a:rPr lang="en-US" dirty="0"/>
              <a:t>It is cross platform and Open source(Free).</a:t>
            </a:r>
          </a:p>
          <a:p>
            <a:r>
              <a:rPr lang="en-US" dirty="0"/>
              <a:t>Reusable code(Services).</a:t>
            </a:r>
          </a:p>
          <a:p>
            <a:r>
              <a:rPr lang="en-US" dirty="0"/>
              <a:t>Testability(</a:t>
            </a:r>
            <a:r>
              <a:rPr lang="en-US" dirty="0" err="1"/>
              <a:t>Spec.ts</a:t>
            </a:r>
            <a:r>
              <a:rPr lang="en-US" dirty="0"/>
              <a:t>).</a:t>
            </a:r>
            <a:endParaRPr lang="en-IN" dirty="0"/>
          </a:p>
        </p:txBody>
      </p:sp>
      <p:pic>
        <p:nvPicPr>
          <p:cNvPr id="5" name="Graphic 4" descr="Star">
            <a:extLst>
              <a:ext uri="{FF2B5EF4-FFF2-40B4-BE49-F238E27FC236}">
                <a16:creationId xmlns:a16="http://schemas.microsoft.com/office/drawing/2014/main" id="{F93C99B6-FC70-CA8C-7124-9B68D8FF8B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62080" y="0"/>
            <a:ext cx="629920" cy="629920"/>
          </a:xfrm>
          <a:prstGeom prst="rect">
            <a:avLst/>
          </a:prstGeom>
        </p:spPr>
      </p:pic>
    </p:spTree>
    <p:extLst>
      <p:ext uri="{BB962C8B-B14F-4D97-AF65-F5344CB8AC3E}">
        <p14:creationId xmlns:p14="http://schemas.microsoft.com/office/powerpoint/2010/main" val="115773615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C6B00-56C2-EE48-EEF2-658FA56C58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68DDD1-7BDB-22EB-2E3D-3D4B6CAC9231}"/>
              </a:ext>
            </a:extLst>
          </p:cNvPr>
          <p:cNvSpPr>
            <a:spLocks noGrp="1"/>
          </p:cNvSpPr>
          <p:nvPr>
            <p:ph type="title"/>
          </p:nvPr>
        </p:nvSpPr>
        <p:spPr>
          <a:xfrm>
            <a:off x="0" y="0"/>
            <a:ext cx="12192000" cy="701040"/>
          </a:xfrm>
        </p:spPr>
        <p:txBody>
          <a:bodyPr>
            <a:noAutofit/>
          </a:bodyPr>
          <a:lstStyle/>
          <a:p>
            <a:r>
              <a:rPr lang="en-US" sz="2400" dirty="0">
                <a:solidFill>
                  <a:srgbClr val="065FD4"/>
                </a:solidFill>
                <a:effectLst/>
                <a:latin typeface="Bookman Old Style" panose="02050604050505020204" pitchFamily="18" charset="0"/>
                <a:hlinkClick r:id="rId2"/>
              </a:rPr>
              <a:t>00:07:32</a:t>
            </a:r>
            <a:r>
              <a:rPr lang="en-US" sz="2400" dirty="0">
                <a:solidFill>
                  <a:srgbClr val="131313"/>
                </a:solidFill>
                <a:effectLst/>
                <a:latin typeface="Bookman Old Style" panose="02050604050505020204" pitchFamily="18" charset="0"/>
              </a:rPr>
              <a:t> - What is the difference between AngularJS and Angular? Or what are the advantages of Angular over Angular JS?</a:t>
            </a:r>
            <a:endParaRPr lang="en-IN" sz="2400" dirty="0">
              <a:latin typeface="Bookman Old Style" panose="02050604050505020204" pitchFamily="18" charset="0"/>
            </a:endParaRPr>
          </a:p>
        </p:txBody>
      </p:sp>
      <p:graphicFrame>
        <p:nvGraphicFramePr>
          <p:cNvPr id="4" name="Content Placeholder 3">
            <a:extLst>
              <a:ext uri="{FF2B5EF4-FFF2-40B4-BE49-F238E27FC236}">
                <a16:creationId xmlns:a16="http://schemas.microsoft.com/office/drawing/2014/main" id="{E1E1322E-183C-4B08-50EC-17AADAC208E6}"/>
              </a:ext>
            </a:extLst>
          </p:cNvPr>
          <p:cNvGraphicFramePr>
            <a:graphicFrameLocks noGrp="1"/>
          </p:cNvGraphicFramePr>
          <p:nvPr>
            <p:ph idx="1"/>
            <p:extLst>
              <p:ext uri="{D42A27DB-BD31-4B8C-83A1-F6EECF244321}">
                <p14:modId xmlns:p14="http://schemas.microsoft.com/office/powerpoint/2010/main" val="928681770"/>
              </p:ext>
            </p:extLst>
          </p:nvPr>
        </p:nvGraphicFramePr>
        <p:xfrm>
          <a:off x="0" y="701040"/>
          <a:ext cx="12192000" cy="3997330"/>
        </p:xfrm>
        <a:graphic>
          <a:graphicData uri="http://schemas.openxmlformats.org/drawingml/2006/table">
            <a:tbl>
              <a:tblPr firstRow="1" bandRow="1">
                <a:tableStyleId>{5940675A-B579-460E-94D1-54222C63F5DA}</a:tableStyleId>
              </a:tblPr>
              <a:tblGrid>
                <a:gridCol w="5466080">
                  <a:extLst>
                    <a:ext uri="{9D8B030D-6E8A-4147-A177-3AD203B41FA5}">
                      <a16:colId xmlns:a16="http://schemas.microsoft.com/office/drawing/2014/main" val="128529054"/>
                    </a:ext>
                  </a:extLst>
                </a:gridCol>
                <a:gridCol w="6725920">
                  <a:extLst>
                    <a:ext uri="{9D8B030D-6E8A-4147-A177-3AD203B41FA5}">
                      <a16:colId xmlns:a16="http://schemas.microsoft.com/office/drawing/2014/main" val="3489464486"/>
                    </a:ext>
                  </a:extLst>
                </a:gridCol>
              </a:tblGrid>
              <a:tr h="399733">
                <a:tc>
                  <a:txBody>
                    <a:bodyPr/>
                    <a:lstStyle/>
                    <a:p>
                      <a:pPr algn="ctr"/>
                      <a:r>
                        <a:rPr lang="en-US" b="1" dirty="0">
                          <a:latin typeface="Bookman Old Style" panose="02050604050505020204" pitchFamily="18" charset="0"/>
                        </a:rPr>
                        <a:t>Angular</a:t>
                      </a:r>
                      <a:endParaRPr lang="en-IN" b="1" dirty="0">
                        <a:latin typeface="Bookman Old Style" panose="02050604050505020204" pitchFamily="18" charset="0"/>
                      </a:endParaRPr>
                    </a:p>
                  </a:txBody>
                  <a:tcPr/>
                </a:tc>
                <a:tc>
                  <a:txBody>
                    <a:bodyPr/>
                    <a:lstStyle/>
                    <a:p>
                      <a:pPr algn="ctr"/>
                      <a:r>
                        <a:rPr lang="en-US" b="1" dirty="0">
                          <a:latin typeface="Bookman Old Style" panose="02050604050505020204" pitchFamily="18" charset="0"/>
                        </a:rPr>
                        <a:t>Angular JS</a:t>
                      </a:r>
                      <a:endParaRPr lang="en-IN" b="1" dirty="0">
                        <a:latin typeface="Bookman Old Style" panose="02050604050505020204" pitchFamily="18" charset="0"/>
                      </a:endParaRPr>
                    </a:p>
                  </a:txBody>
                  <a:tcPr/>
                </a:tc>
                <a:extLst>
                  <a:ext uri="{0D108BD9-81ED-4DB2-BD59-A6C34878D82A}">
                    <a16:rowId xmlns:a16="http://schemas.microsoft.com/office/drawing/2014/main" val="1156281702"/>
                  </a:ext>
                </a:extLst>
              </a:tr>
              <a:tr h="399733">
                <a:tc>
                  <a:txBody>
                    <a:bodyPr/>
                    <a:lstStyle/>
                    <a:p>
                      <a:r>
                        <a:rPr lang="en-US" dirty="0">
                          <a:latin typeface="Bookman Old Style" panose="02050604050505020204" pitchFamily="18" charset="0"/>
                        </a:rPr>
                        <a:t>Supports </a:t>
                      </a:r>
                      <a:r>
                        <a:rPr lang="en-US" dirty="0" err="1">
                          <a:latin typeface="Bookman Old Style" panose="02050604050505020204" pitchFamily="18" charset="0"/>
                        </a:rPr>
                        <a:t>Javascript</a:t>
                      </a:r>
                      <a:r>
                        <a:rPr lang="en-US" dirty="0">
                          <a:latin typeface="Bookman Old Style" panose="02050604050505020204" pitchFamily="18" charset="0"/>
                        </a:rPr>
                        <a:t> and TypeScript.</a:t>
                      </a:r>
                      <a:endParaRPr lang="en-IN" dirty="0">
                        <a:latin typeface="Bookman Old Style" panose="0205060405050502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ookman Old Style" panose="02050604050505020204" pitchFamily="18" charset="0"/>
                        </a:rPr>
                        <a:t>Supports only </a:t>
                      </a:r>
                      <a:r>
                        <a:rPr lang="en-US" dirty="0" err="1">
                          <a:latin typeface="Bookman Old Style" panose="02050604050505020204" pitchFamily="18" charset="0"/>
                        </a:rPr>
                        <a:t>Javascript</a:t>
                      </a:r>
                      <a:r>
                        <a:rPr lang="en-US" dirty="0">
                          <a:latin typeface="Bookman Old Style" panose="02050604050505020204" pitchFamily="18" charset="0"/>
                        </a:rPr>
                        <a:t>.</a:t>
                      </a:r>
                      <a:endParaRPr lang="en-IN" dirty="0">
                        <a:latin typeface="Bookman Old Style" panose="02050604050505020204" pitchFamily="18" charset="0"/>
                      </a:endParaRPr>
                    </a:p>
                  </a:txBody>
                  <a:tcPr/>
                </a:tc>
                <a:extLst>
                  <a:ext uri="{0D108BD9-81ED-4DB2-BD59-A6C34878D82A}">
                    <a16:rowId xmlns:a16="http://schemas.microsoft.com/office/drawing/2014/main" val="2036356530"/>
                  </a:ext>
                </a:extLst>
              </a:tr>
              <a:tr h="399733">
                <a:tc>
                  <a:txBody>
                    <a:bodyPr/>
                    <a:lstStyle/>
                    <a:p>
                      <a:r>
                        <a:rPr lang="en-US" dirty="0">
                          <a:latin typeface="Bookman Old Style" panose="02050604050505020204" pitchFamily="18" charset="0"/>
                        </a:rPr>
                        <a:t>It has component based architecture.</a:t>
                      </a:r>
                      <a:endParaRPr lang="en-IN" dirty="0">
                        <a:latin typeface="Bookman Old Style" panose="0205060405050502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ookman Old Style" panose="02050604050505020204" pitchFamily="18" charset="0"/>
                        </a:rPr>
                        <a:t>It has MVC(Model-View-Controller) based architecture.</a:t>
                      </a:r>
                      <a:endParaRPr lang="en-IN" dirty="0">
                        <a:latin typeface="Bookman Old Style" panose="02050604050505020204" pitchFamily="18" charset="0"/>
                      </a:endParaRPr>
                    </a:p>
                  </a:txBody>
                  <a:tcPr/>
                </a:tc>
                <a:extLst>
                  <a:ext uri="{0D108BD9-81ED-4DB2-BD59-A6C34878D82A}">
                    <a16:rowId xmlns:a16="http://schemas.microsoft.com/office/drawing/2014/main" val="3911174885"/>
                  </a:ext>
                </a:extLst>
              </a:tr>
              <a:tr h="399733">
                <a:tc>
                  <a:txBody>
                    <a:bodyPr/>
                    <a:lstStyle/>
                    <a:p>
                      <a:r>
                        <a:rPr lang="en-US" dirty="0">
                          <a:latin typeface="Bookman Old Style" panose="02050604050505020204" pitchFamily="18" charset="0"/>
                        </a:rPr>
                        <a:t>It has CLI tool.</a:t>
                      </a:r>
                      <a:endParaRPr lang="en-IN" dirty="0">
                        <a:latin typeface="Bookman Old Style" panose="0205060405050502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ookman Old Style" panose="02050604050505020204" pitchFamily="18" charset="0"/>
                        </a:rPr>
                        <a:t>It doesn’t have CLI tool.</a:t>
                      </a:r>
                      <a:endParaRPr lang="en-IN" dirty="0">
                        <a:latin typeface="Bookman Old Style" panose="02050604050505020204" pitchFamily="18" charset="0"/>
                      </a:endParaRPr>
                    </a:p>
                  </a:txBody>
                  <a:tcPr/>
                </a:tc>
                <a:extLst>
                  <a:ext uri="{0D108BD9-81ED-4DB2-BD59-A6C34878D82A}">
                    <a16:rowId xmlns:a16="http://schemas.microsoft.com/office/drawing/2014/main" val="497499280"/>
                  </a:ext>
                </a:extLst>
              </a:tr>
              <a:tr h="399733">
                <a:tc>
                  <a:txBody>
                    <a:bodyPr/>
                    <a:lstStyle/>
                    <a:p>
                      <a:r>
                        <a:rPr lang="en-US" dirty="0">
                          <a:latin typeface="Bookman Old Style" panose="02050604050505020204" pitchFamily="18" charset="0"/>
                        </a:rPr>
                        <a:t>It uses dependency injection.</a:t>
                      </a:r>
                      <a:endParaRPr lang="en-IN" dirty="0">
                        <a:latin typeface="Bookman Old Style" panose="0205060405050502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ookman Old Style" panose="02050604050505020204" pitchFamily="18" charset="0"/>
                        </a:rPr>
                        <a:t>It doesn’t use Dependency Injection.</a:t>
                      </a:r>
                      <a:endParaRPr lang="en-IN" dirty="0">
                        <a:latin typeface="Bookman Old Style" panose="02050604050505020204" pitchFamily="18" charset="0"/>
                      </a:endParaRPr>
                    </a:p>
                  </a:txBody>
                  <a:tcPr/>
                </a:tc>
                <a:extLst>
                  <a:ext uri="{0D108BD9-81ED-4DB2-BD59-A6C34878D82A}">
                    <a16:rowId xmlns:a16="http://schemas.microsoft.com/office/drawing/2014/main" val="923844609"/>
                  </a:ext>
                </a:extLst>
              </a:tr>
              <a:tr h="399733">
                <a:tc>
                  <a:txBody>
                    <a:bodyPr/>
                    <a:lstStyle/>
                    <a:p>
                      <a:r>
                        <a:rPr lang="en-US" dirty="0">
                          <a:latin typeface="Bookman Old Style" panose="02050604050505020204" pitchFamily="18" charset="0"/>
                        </a:rPr>
                        <a:t>It supports mobile browser.</a:t>
                      </a:r>
                      <a:endParaRPr lang="en-IN" dirty="0">
                        <a:latin typeface="Bookman Old Style" panose="0205060405050502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ookman Old Style" panose="02050604050505020204" pitchFamily="18" charset="0"/>
                        </a:rPr>
                        <a:t>It doesn’t support Mobile browser.</a:t>
                      </a:r>
                      <a:endParaRPr lang="en-IN" dirty="0">
                        <a:latin typeface="Bookman Old Style" panose="02050604050505020204" pitchFamily="18" charset="0"/>
                      </a:endParaRPr>
                    </a:p>
                  </a:txBody>
                  <a:tcPr/>
                </a:tc>
                <a:extLst>
                  <a:ext uri="{0D108BD9-81ED-4DB2-BD59-A6C34878D82A}">
                    <a16:rowId xmlns:a16="http://schemas.microsoft.com/office/drawing/2014/main" val="4162821876"/>
                  </a:ext>
                </a:extLst>
              </a:tr>
              <a:tr h="399733">
                <a:tc>
                  <a:txBody>
                    <a:bodyPr/>
                    <a:lstStyle/>
                    <a:p>
                      <a:r>
                        <a:rPr lang="en-IN" dirty="0">
                          <a:latin typeface="Bookman Old Style" panose="02050604050505020204" pitchFamily="18" charset="0"/>
                        </a:rPr>
                        <a:t>Ahead-of-Time (AOT) compiler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Bookman Old Style" panose="02050604050505020204" pitchFamily="18" charset="0"/>
                        </a:rPr>
                        <a:t>Just-In-Time (JIT) compiler</a:t>
                      </a:r>
                    </a:p>
                  </a:txBody>
                  <a:tcPr/>
                </a:tc>
                <a:extLst>
                  <a:ext uri="{0D108BD9-81ED-4DB2-BD59-A6C34878D82A}">
                    <a16:rowId xmlns:a16="http://schemas.microsoft.com/office/drawing/2014/main" val="3654715572"/>
                  </a:ext>
                </a:extLst>
              </a:tr>
              <a:tr h="399733">
                <a:tc>
                  <a:txBody>
                    <a:bodyPr/>
                    <a:lstStyle/>
                    <a:p>
                      <a:r>
                        <a:rPr lang="en-IN" dirty="0">
                          <a:latin typeface="Bookman Old Style" panose="02050604050505020204" pitchFamily="18" charset="0"/>
                        </a:rPr>
                        <a:t>One-way and Two-way binding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Bookman Old Style" panose="02050604050505020204" pitchFamily="18" charset="0"/>
                        </a:rPr>
                        <a:t>Two-way binding</a:t>
                      </a:r>
                    </a:p>
                  </a:txBody>
                  <a:tcPr/>
                </a:tc>
                <a:extLst>
                  <a:ext uri="{0D108BD9-81ED-4DB2-BD59-A6C34878D82A}">
                    <a16:rowId xmlns:a16="http://schemas.microsoft.com/office/drawing/2014/main" val="2461134633"/>
                  </a:ext>
                </a:extLst>
              </a:tr>
              <a:tr h="399733">
                <a:tc>
                  <a:txBody>
                    <a:bodyPr/>
                    <a:lstStyle/>
                    <a:p>
                      <a:r>
                        <a:rPr lang="en-IN" dirty="0">
                          <a:latin typeface="Bookman Old Style" panose="02050604050505020204" pitchFamily="18" charset="0"/>
                        </a:rPr>
                        <a:t>Better performance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Bookman Old Style" panose="02050604050505020204" pitchFamily="18" charset="0"/>
                        </a:rPr>
                        <a:t>Relatively slower</a:t>
                      </a:r>
                    </a:p>
                  </a:txBody>
                  <a:tcPr/>
                </a:tc>
                <a:extLst>
                  <a:ext uri="{0D108BD9-81ED-4DB2-BD59-A6C34878D82A}">
                    <a16:rowId xmlns:a16="http://schemas.microsoft.com/office/drawing/2014/main" val="2188765488"/>
                  </a:ext>
                </a:extLst>
              </a:tr>
              <a:tr h="399733">
                <a:tc>
                  <a:txBody>
                    <a:bodyPr/>
                    <a:lstStyle/>
                    <a:p>
                      <a:r>
                        <a:rPr lang="en-US" dirty="0">
                          <a:latin typeface="Bookman Old Style" panose="02050604050505020204" pitchFamily="18" charset="0"/>
                        </a:rPr>
                        <a:t>Smaller Bundle size</a:t>
                      </a:r>
                      <a:endParaRPr lang="en-IN" dirty="0">
                        <a:latin typeface="Bookman Old Style" panose="0205060405050502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ookman Old Style" panose="02050604050505020204" pitchFamily="18" charset="0"/>
                        </a:rPr>
                        <a:t>Larger Bundle size.</a:t>
                      </a:r>
                      <a:endParaRPr lang="en-IN" dirty="0">
                        <a:latin typeface="Bookman Old Style" panose="02050604050505020204" pitchFamily="18" charset="0"/>
                      </a:endParaRPr>
                    </a:p>
                  </a:txBody>
                  <a:tcPr/>
                </a:tc>
                <a:extLst>
                  <a:ext uri="{0D108BD9-81ED-4DB2-BD59-A6C34878D82A}">
                    <a16:rowId xmlns:a16="http://schemas.microsoft.com/office/drawing/2014/main" val="1238423877"/>
                  </a:ext>
                </a:extLst>
              </a:tr>
            </a:tbl>
          </a:graphicData>
        </a:graphic>
      </p:graphicFrame>
      <p:pic>
        <p:nvPicPr>
          <p:cNvPr id="5" name="Graphic 4" descr="Star">
            <a:extLst>
              <a:ext uri="{FF2B5EF4-FFF2-40B4-BE49-F238E27FC236}">
                <a16:creationId xmlns:a16="http://schemas.microsoft.com/office/drawing/2014/main" id="{0EE3A75A-82F4-2101-EB44-94CEA1574C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62080" y="0"/>
            <a:ext cx="629920" cy="629920"/>
          </a:xfrm>
          <a:prstGeom prst="rect">
            <a:avLst/>
          </a:prstGeom>
        </p:spPr>
      </p:pic>
    </p:spTree>
    <p:extLst>
      <p:ext uri="{BB962C8B-B14F-4D97-AF65-F5344CB8AC3E}">
        <p14:creationId xmlns:p14="http://schemas.microsoft.com/office/powerpoint/2010/main" val="32604173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6F650-3464-C58E-4887-DBCDAE144B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3DAAD7-05D1-9AD4-B58B-B16A2D646F86}"/>
              </a:ext>
            </a:extLst>
          </p:cNvPr>
          <p:cNvSpPr>
            <a:spLocks noGrp="1"/>
          </p:cNvSpPr>
          <p:nvPr>
            <p:ph type="title"/>
          </p:nvPr>
        </p:nvSpPr>
        <p:spPr>
          <a:xfrm>
            <a:off x="0" y="1"/>
            <a:ext cx="12192000" cy="406399"/>
          </a:xfrm>
        </p:spPr>
        <p:txBody>
          <a:bodyPr>
            <a:noAutofit/>
          </a:bodyPr>
          <a:lstStyle/>
          <a:p>
            <a:r>
              <a:rPr lang="en-US" sz="2400" dirty="0">
                <a:solidFill>
                  <a:srgbClr val="065FD4"/>
                </a:solidFill>
                <a:effectLst/>
                <a:hlinkClick r:id="rId2"/>
              </a:rPr>
              <a:t>00:10:42</a:t>
            </a:r>
            <a:r>
              <a:rPr lang="en-US" sz="2400" dirty="0">
                <a:solidFill>
                  <a:srgbClr val="131313"/>
                </a:solidFill>
                <a:effectLst/>
              </a:rPr>
              <a:t> - What is NPM?</a:t>
            </a:r>
            <a:endParaRPr lang="en-IN" sz="2400" dirty="0"/>
          </a:p>
        </p:txBody>
      </p:sp>
      <p:sp>
        <p:nvSpPr>
          <p:cNvPr id="3" name="Content Placeholder 2">
            <a:extLst>
              <a:ext uri="{FF2B5EF4-FFF2-40B4-BE49-F238E27FC236}">
                <a16:creationId xmlns:a16="http://schemas.microsoft.com/office/drawing/2014/main" id="{1E6A5F30-3076-7299-1A8F-4481C667B649}"/>
              </a:ext>
            </a:extLst>
          </p:cNvPr>
          <p:cNvSpPr>
            <a:spLocks noGrp="1"/>
          </p:cNvSpPr>
          <p:nvPr>
            <p:ph idx="1"/>
          </p:nvPr>
        </p:nvSpPr>
        <p:spPr>
          <a:xfrm>
            <a:off x="0" y="406400"/>
            <a:ext cx="12192000" cy="6451599"/>
          </a:xfrm>
        </p:spPr>
        <p:txBody>
          <a:bodyPr/>
          <a:lstStyle/>
          <a:p>
            <a:r>
              <a:rPr lang="en-US" dirty="0"/>
              <a:t>NPM / Node Package Manager is an online repository from where you can get thousands of free libraries which can be used in your angular project.</a:t>
            </a:r>
          </a:p>
          <a:p>
            <a:r>
              <a:rPr lang="en-US" dirty="0"/>
              <a:t>NPM is a tool that comes with Node.js, which is a JavaScript runtime environment. </a:t>
            </a:r>
          </a:p>
          <a:p>
            <a:r>
              <a:rPr lang="en-US" dirty="0"/>
              <a:t>NPM is used to install, manage, and share packages of code written in JavaScript. </a:t>
            </a:r>
          </a:p>
          <a:p>
            <a:r>
              <a:rPr lang="en-US" dirty="0"/>
              <a:t>These packages can range from small utility libraries to large frameworks and tools for building web applications. </a:t>
            </a:r>
          </a:p>
          <a:p>
            <a:r>
              <a:rPr lang="en-US" dirty="0"/>
              <a:t>Essentially, NPM allows developers to easily access and use code written by other developers, as well as share their own code with others. </a:t>
            </a:r>
          </a:p>
          <a:p>
            <a:r>
              <a:rPr lang="en-US" dirty="0"/>
              <a:t>It's like a big library of code that developers can tap into to speed up their development process and build more powerful applications.</a:t>
            </a:r>
          </a:p>
          <a:p>
            <a:r>
              <a:rPr lang="en-US" dirty="0"/>
              <a:t>To install Angular we need to first install Nodejs.</a:t>
            </a:r>
          </a:p>
        </p:txBody>
      </p:sp>
      <p:pic>
        <p:nvPicPr>
          <p:cNvPr id="5" name="Picture 4">
            <a:extLst>
              <a:ext uri="{FF2B5EF4-FFF2-40B4-BE49-F238E27FC236}">
                <a16:creationId xmlns:a16="http://schemas.microsoft.com/office/drawing/2014/main" id="{843B5BF1-CA52-05B3-20FB-A8A8C42A59B9}"/>
              </a:ext>
            </a:extLst>
          </p:cNvPr>
          <p:cNvPicPr>
            <a:picLocks noChangeAspect="1"/>
          </p:cNvPicPr>
          <p:nvPr/>
        </p:nvPicPr>
        <p:blipFill>
          <a:blip r:embed="rId3"/>
          <a:stretch>
            <a:fillRect/>
          </a:stretch>
        </p:blipFill>
        <p:spPr>
          <a:xfrm>
            <a:off x="8991600" y="5163151"/>
            <a:ext cx="3200399" cy="1694847"/>
          </a:xfrm>
          <a:prstGeom prst="rect">
            <a:avLst/>
          </a:prstGeom>
        </p:spPr>
      </p:pic>
    </p:spTree>
    <p:extLst>
      <p:ext uri="{BB962C8B-B14F-4D97-AF65-F5344CB8AC3E}">
        <p14:creationId xmlns:p14="http://schemas.microsoft.com/office/powerpoint/2010/main" val="405711175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271E6-05A4-4D7E-5BA6-CCE6EFA54F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CFE18D-2F5A-3107-59DA-CC7B2C54EE97}"/>
              </a:ext>
            </a:extLst>
          </p:cNvPr>
          <p:cNvSpPr>
            <a:spLocks noGrp="1"/>
          </p:cNvSpPr>
          <p:nvPr>
            <p:ph type="title"/>
          </p:nvPr>
        </p:nvSpPr>
        <p:spPr>
          <a:xfrm>
            <a:off x="0" y="1"/>
            <a:ext cx="12192000" cy="436879"/>
          </a:xfrm>
        </p:spPr>
        <p:txBody>
          <a:bodyPr>
            <a:noAutofit/>
          </a:bodyPr>
          <a:lstStyle/>
          <a:p>
            <a:r>
              <a:rPr lang="en-US" sz="2400" dirty="0">
                <a:solidFill>
                  <a:srgbClr val="065FD4"/>
                </a:solidFill>
                <a:effectLst/>
                <a:hlinkClick r:id="rId2"/>
              </a:rPr>
              <a:t>00:12:16</a:t>
            </a:r>
            <a:r>
              <a:rPr lang="en-US" sz="2400" dirty="0">
                <a:solidFill>
                  <a:srgbClr val="131313"/>
                </a:solidFill>
                <a:effectLst/>
              </a:rPr>
              <a:t> - What is CLI tool?</a:t>
            </a:r>
            <a:endParaRPr lang="en-IN" sz="2400" dirty="0"/>
          </a:p>
        </p:txBody>
      </p:sp>
      <p:sp>
        <p:nvSpPr>
          <p:cNvPr id="3" name="Content Placeholder 2">
            <a:extLst>
              <a:ext uri="{FF2B5EF4-FFF2-40B4-BE49-F238E27FC236}">
                <a16:creationId xmlns:a16="http://schemas.microsoft.com/office/drawing/2014/main" id="{8430354D-A5AC-B34D-3EF6-CBF4D4739523}"/>
              </a:ext>
            </a:extLst>
          </p:cNvPr>
          <p:cNvSpPr>
            <a:spLocks noGrp="1"/>
          </p:cNvSpPr>
          <p:nvPr>
            <p:ph idx="1"/>
          </p:nvPr>
        </p:nvSpPr>
        <p:spPr>
          <a:xfrm>
            <a:off x="0" y="436880"/>
            <a:ext cx="12192000" cy="6421119"/>
          </a:xfrm>
        </p:spPr>
        <p:txBody>
          <a:bodyPr/>
          <a:lstStyle/>
          <a:p>
            <a:r>
              <a:rPr lang="en-US" dirty="0"/>
              <a:t>In the context of Angular, a CLI (Command Line Interface) tool refers to the Angular CLI. The Angular CLI is a powerful command-line interface tool that helps developers scaffold, build, and manage Angular applications more efficiently.</a:t>
            </a:r>
          </a:p>
          <a:p>
            <a:r>
              <a:rPr lang="en-US" dirty="0"/>
              <a:t>From CLI we can generate components, Modules, Services </a:t>
            </a:r>
            <a:r>
              <a:rPr lang="en-US" dirty="0" err="1"/>
              <a:t>etc</a:t>
            </a:r>
            <a:r>
              <a:rPr lang="en-US" dirty="0"/>
              <a:t> for angular project.</a:t>
            </a:r>
          </a:p>
          <a:p>
            <a:r>
              <a:rPr lang="en-US" dirty="0"/>
              <a:t>CLI is a command line interface tool that we use to initialize and develop angular application.</a:t>
            </a:r>
            <a:endParaRPr lang="en-IN" dirty="0"/>
          </a:p>
        </p:txBody>
      </p:sp>
    </p:spTree>
    <p:extLst>
      <p:ext uri="{BB962C8B-B14F-4D97-AF65-F5344CB8AC3E}">
        <p14:creationId xmlns:p14="http://schemas.microsoft.com/office/powerpoint/2010/main" val="62437687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F548D-771D-5A92-8CC5-47188797C1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A5D61B-8B65-8FDA-7285-D61BF0F8963A}"/>
              </a:ext>
            </a:extLst>
          </p:cNvPr>
          <p:cNvSpPr>
            <a:spLocks noGrp="1"/>
          </p:cNvSpPr>
          <p:nvPr>
            <p:ph type="title"/>
          </p:nvPr>
        </p:nvSpPr>
        <p:spPr>
          <a:xfrm>
            <a:off x="0" y="1"/>
            <a:ext cx="12192000" cy="568959"/>
          </a:xfrm>
        </p:spPr>
        <p:txBody>
          <a:bodyPr vert="horz" lIns="91440" tIns="45720" rIns="91440" bIns="45720" rtlCol="0" anchor="ctr">
            <a:noAutofit/>
          </a:bodyPr>
          <a:lstStyle/>
          <a:p>
            <a:r>
              <a:rPr lang="en-US" sz="2400" dirty="0">
                <a:solidFill>
                  <a:srgbClr val="065FD4"/>
                </a:solidFill>
              </a:rPr>
              <a:t>What are Components in Angular?</a:t>
            </a:r>
            <a:endParaRPr lang="en-IN" sz="2400" dirty="0">
              <a:solidFill>
                <a:srgbClr val="065FD4"/>
              </a:solidFill>
            </a:endParaRPr>
          </a:p>
        </p:txBody>
      </p:sp>
      <p:sp>
        <p:nvSpPr>
          <p:cNvPr id="3" name="Content Placeholder 2">
            <a:extLst>
              <a:ext uri="{FF2B5EF4-FFF2-40B4-BE49-F238E27FC236}">
                <a16:creationId xmlns:a16="http://schemas.microsoft.com/office/drawing/2014/main" id="{46CE811D-49B1-B7A5-AD4C-6574C790CD44}"/>
              </a:ext>
            </a:extLst>
          </p:cNvPr>
          <p:cNvSpPr>
            <a:spLocks noGrp="1"/>
          </p:cNvSpPr>
          <p:nvPr>
            <p:ph idx="1"/>
          </p:nvPr>
        </p:nvSpPr>
        <p:spPr>
          <a:xfrm>
            <a:off x="0" y="568960"/>
            <a:ext cx="12192000" cy="6289040"/>
          </a:xfrm>
        </p:spPr>
        <p:txBody>
          <a:bodyPr>
            <a:normAutofit lnSpcReduction="10000"/>
          </a:bodyPr>
          <a:lstStyle/>
          <a:p>
            <a:r>
              <a:rPr lang="en-US" dirty="0"/>
              <a:t>Components are the building blocks of an application's user interface. They encapsulate the behavior and presentation of a part of the UI, making it reusable and modular. Each component consists of three main parts: the template, the class, and the metadata.</a:t>
            </a:r>
          </a:p>
          <a:p>
            <a:r>
              <a:rPr lang="en-US" b="1" dirty="0"/>
              <a:t>Template: </a:t>
            </a:r>
            <a:r>
              <a:rPr lang="en-US" dirty="0"/>
              <a:t>The template is the HTML markup that defines the component's view. It includes bindings and directives that allow data to be dynamically rendered and manipulated. Templates can also include Angular-specific syntax such as interpolation ({{ }}), property binding ([ ]), event binding (( )), and structural directives (*</a:t>
            </a:r>
            <a:r>
              <a:rPr lang="en-US" dirty="0" err="1"/>
              <a:t>ngFor</a:t>
            </a:r>
            <a:r>
              <a:rPr lang="en-US" dirty="0"/>
              <a:t>, *</a:t>
            </a:r>
            <a:r>
              <a:rPr lang="en-US" dirty="0" err="1"/>
              <a:t>ngIf</a:t>
            </a:r>
            <a:r>
              <a:rPr lang="en-US" dirty="0"/>
              <a:t>, etc.).</a:t>
            </a:r>
          </a:p>
          <a:p>
            <a:r>
              <a:rPr lang="en-US" b="1" dirty="0"/>
              <a:t>Class: </a:t>
            </a:r>
            <a:r>
              <a:rPr lang="en-US" dirty="0"/>
              <a:t>The class is the TypeScript code that defines the component's behavior. It contains properties and methods that interact with the component's template and handle user interactions. The class is responsible for managing the component's data and responding to events.</a:t>
            </a:r>
          </a:p>
          <a:p>
            <a:r>
              <a:rPr lang="en-US" b="1" dirty="0"/>
              <a:t>Metadata: </a:t>
            </a:r>
            <a:r>
              <a:rPr lang="en-US" dirty="0"/>
              <a:t>The metadata is represented by the @Component decorator in Angular. It provides additional information about the component, such as its selector, template URL or inline template, styles, and more. Metadata allows Angular to understand how the component should be processed and rendered.</a:t>
            </a:r>
          </a:p>
          <a:p>
            <a:endParaRPr lang="en-IN" dirty="0"/>
          </a:p>
        </p:txBody>
      </p:sp>
    </p:spTree>
    <p:extLst>
      <p:ext uri="{BB962C8B-B14F-4D97-AF65-F5344CB8AC3E}">
        <p14:creationId xmlns:p14="http://schemas.microsoft.com/office/powerpoint/2010/main" val="18631755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CAFBF-FE62-5EF2-13C5-05D79BB10D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75CB56-D2E8-8AAC-D467-2D5F90A6CBB2}"/>
              </a:ext>
            </a:extLst>
          </p:cNvPr>
          <p:cNvSpPr>
            <a:spLocks noGrp="1"/>
          </p:cNvSpPr>
          <p:nvPr>
            <p:ph type="title"/>
          </p:nvPr>
        </p:nvSpPr>
        <p:spPr>
          <a:xfrm>
            <a:off x="0" y="1"/>
            <a:ext cx="12192000" cy="568959"/>
          </a:xfrm>
        </p:spPr>
        <p:txBody>
          <a:bodyPr vert="horz" lIns="91440" tIns="45720" rIns="91440" bIns="45720" rtlCol="0" anchor="ctr">
            <a:noAutofit/>
          </a:bodyPr>
          <a:lstStyle/>
          <a:p>
            <a:r>
              <a:rPr lang="en-US" sz="2400" dirty="0">
                <a:solidFill>
                  <a:srgbClr val="065FD4"/>
                </a:solidFill>
              </a:rPr>
              <a:t>What are Components in Angular?</a:t>
            </a:r>
            <a:endParaRPr lang="en-IN" sz="2400" dirty="0">
              <a:solidFill>
                <a:srgbClr val="065FD4"/>
              </a:solidFill>
            </a:endParaRPr>
          </a:p>
        </p:txBody>
      </p:sp>
      <p:grpSp>
        <p:nvGrpSpPr>
          <p:cNvPr id="9" name="Group 8">
            <a:extLst>
              <a:ext uri="{FF2B5EF4-FFF2-40B4-BE49-F238E27FC236}">
                <a16:creationId xmlns:a16="http://schemas.microsoft.com/office/drawing/2014/main" id="{000E6E21-7A10-F199-BAF2-76D1F937F351}"/>
              </a:ext>
            </a:extLst>
          </p:cNvPr>
          <p:cNvGrpSpPr/>
          <p:nvPr/>
        </p:nvGrpSpPr>
        <p:grpSpPr>
          <a:xfrm>
            <a:off x="9204960" y="1239520"/>
            <a:ext cx="2854960" cy="4206240"/>
            <a:chOff x="8676640" y="1239520"/>
            <a:chExt cx="2854960" cy="4206240"/>
          </a:xfrm>
        </p:grpSpPr>
        <p:sp>
          <p:nvSpPr>
            <p:cNvPr id="4" name="Rectangle 3">
              <a:extLst>
                <a:ext uri="{FF2B5EF4-FFF2-40B4-BE49-F238E27FC236}">
                  <a16:creationId xmlns:a16="http://schemas.microsoft.com/office/drawing/2014/main" id="{52198450-A093-DB4D-8140-7BBC271D9F40}"/>
                </a:ext>
              </a:extLst>
            </p:cNvPr>
            <p:cNvSpPr/>
            <p:nvPr/>
          </p:nvSpPr>
          <p:spPr>
            <a:xfrm>
              <a:off x="8676640" y="1239520"/>
              <a:ext cx="2854960" cy="42062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5" name="Rectangle 4">
              <a:extLst>
                <a:ext uri="{FF2B5EF4-FFF2-40B4-BE49-F238E27FC236}">
                  <a16:creationId xmlns:a16="http://schemas.microsoft.com/office/drawing/2014/main" id="{3663B630-58CA-CB12-CA32-FE4620331192}"/>
                </a:ext>
              </a:extLst>
            </p:cNvPr>
            <p:cNvSpPr/>
            <p:nvPr/>
          </p:nvSpPr>
          <p:spPr>
            <a:xfrm>
              <a:off x="8829040" y="4208780"/>
              <a:ext cx="2570480" cy="106172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Class (</a:t>
              </a:r>
              <a:r>
                <a:rPr lang="en-US" dirty="0" err="1"/>
                <a:t>Typscript</a:t>
              </a:r>
              <a:r>
                <a:rPr lang="en-US" dirty="0"/>
                <a:t> Code)</a:t>
              </a:r>
              <a:endParaRPr lang="en-IN" dirty="0"/>
            </a:p>
          </p:txBody>
        </p:sp>
        <p:sp>
          <p:nvSpPr>
            <p:cNvPr id="6" name="Rectangle 5">
              <a:extLst>
                <a:ext uri="{FF2B5EF4-FFF2-40B4-BE49-F238E27FC236}">
                  <a16:creationId xmlns:a16="http://schemas.microsoft.com/office/drawing/2014/main" id="{1A2A59DB-4F57-0968-C753-DEFAFF0737CD}"/>
                </a:ext>
              </a:extLst>
            </p:cNvPr>
            <p:cNvSpPr/>
            <p:nvPr/>
          </p:nvSpPr>
          <p:spPr>
            <a:xfrm>
              <a:off x="8818880" y="2870200"/>
              <a:ext cx="2570480" cy="106172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Template </a:t>
              </a:r>
            </a:p>
            <a:p>
              <a:pPr algn="ctr"/>
              <a:r>
                <a:rPr lang="en-US" dirty="0"/>
                <a:t>(HTML Markup)</a:t>
              </a:r>
              <a:endParaRPr lang="en-IN" dirty="0"/>
            </a:p>
          </p:txBody>
        </p:sp>
        <p:sp>
          <p:nvSpPr>
            <p:cNvPr id="7" name="Rectangle 6">
              <a:extLst>
                <a:ext uri="{FF2B5EF4-FFF2-40B4-BE49-F238E27FC236}">
                  <a16:creationId xmlns:a16="http://schemas.microsoft.com/office/drawing/2014/main" id="{D8844D1E-FC4A-8B5D-B5A6-8F51A7647921}"/>
                </a:ext>
              </a:extLst>
            </p:cNvPr>
            <p:cNvSpPr/>
            <p:nvPr/>
          </p:nvSpPr>
          <p:spPr>
            <a:xfrm>
              <a:off x="8818880" y="2082800"/>
              <a:ext cx="2570480" cy="645160"/>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@Component Metadata</a:t>
              </a:r>
              <a:endParaRPr lang="en-IN" dirty="0"/>
            </a:p>
          </p:txBody>
        </p:sp>
        <p:sp>
          <p:nvSpPr>
            <p:cNvPr id="8" name="Rectangle 7">
              <a:extLst>
                <a:ext uri="{FF2B5EF4-FFF2-40B4-BE49-F238E27FC236}">
                  <a16:creationId xmlns:a16="http://schemas.microsoft.com/office/drawing/2014/main" id="{09B7EEFF-E144-5933-B62D-B55FDF891162}"/>
                </a:ext>
              </a:extLst>
            </p:cNvPr>
            <p:cNvSpPr/>
            <p:nvPr/>
          </p:nvSpPr>
          <p:spPr>
            <a:xfrm>
              <a:off x="8676640" y="1239520"/>
              <a:ext cx="2854960" cy="76962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Component</a:t>
              </a:r>
              <a:endParaRPr lang="en-IN" dirty="0"/>
            </a:p>
          </p:txBody>
        </p:sp>
      </p:grpSp>
      <p:sp>
        <p:nvSpPr>
          <p:cNvPr id="10" name="Rectangle 1">
            <a:extLst>
              <a:ext uri="{FF2B5EF4-FFF2-40B4-BE49-F238E27FC236}">
                <a16:creationId xmlns:a16="http://schemas.microsoft.com/office/drawing/2014/main" id="{7039B9EF-BC54-2609-E7F7-F26B847102D7}"/>
              </a:ext>
            </a:extLst>
          </p:cNvPr>
          <p:cNvSpPr>
            <a:spLocks noGrp="1" noChangeArrowheads="1"/>
          </p:cNvSpPr>
          <p:nvPr>
            <p:ph idx="1"/>
          </p:nvPr>
        </p:nvSpPr>
        <p:spPr bwMode="auto">
          <a:xfrm>
            <a:off x="0" y="1451007"/>
            <a:ext cx="920496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Bookman Old Style" panose="02050604050505020204" pitchFamily="18" charset="0"/>
              </a:rPr>
              <a:t>The top section represents the component as a whole.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Bookman Old Style" panose="02050604050505020204" pitchFamily="18" charset="0"/>
              </a:rPr>
              <a:t>The @Component metadata defines additional information about the component.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Bookman Old Style" panose="02050604050505020204" pitchFamily="18" charset="0"/>
              </a:rPr>
              <a:t>The template section contains the HTML markup that defines the component's view.</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Bookman Old Style" panose="02050604050505020204" pitchFamily="18" charset="0"/>
              </a:rPr>
              <a:t>The class section contains the TypeScript code that defines the component's behavior.</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400" b="0" i="0" u="none" strike="noStrike" cap="none" normalizeH="0" baseline="0" dirty="0">
              <a:ln>
                <a:noFill/>
              </a:ln>
              <a:solidFill>
                <a:schemeClr val="tx1"/>
              </a:solidFill>
              <a:effectLst/>
              <a:latin typeface="Bookman Old Style" panose="0205060405050502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Bookman Old Style" panose="02050604050505020204" pitchFamily="18" charset="0"/>
              </a:rPr>
              <a:t>Components in Angular follow a hierarchical structure, allowing complex applications to be broken down into smaller, reusable pieces. This promotes maintainability, testability, and scalability of Angular applications.</a:t>
            </a:r>
          </a:p>
        </p:txBody>
      </p:sp>
    </p:spTree>
    <p:extLst>
      <p:ext uri="{BB962C8B-B14F-4D97-AF65-F5344CB8AC3E}">
        <p14:creationId xmlns:p14="http://schemas.microsoft.com/office/powerpoint/2010/main" val="61810780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82994-499E-2108-D5FC-27A687F9F8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3EBF62-7A67-CB5B-F6A4-6752DBF7FC66}"/>
              </a:ext>
            </a:extLst>
          </p:cNvPr>
          <p:cNvSpPr>
            <a:spLocks noGrp="1"/>
          </p:cNvSpPr>
          <p:nvPr>
            <p:ph type="title"/>
          </p:nvPr>
        </p:nvSpPr>
        <p:spPr>
          <a:xfrm>
            <a:off x="0" y="1"/>
            <a:ext cx="12192000" cy="436879"/>
          </a:xfrm>
        </p:spPr>
        <p:txBody>
          <a:bodyPr>
            <a:noAutofit/>
          </a:bodyPr>
          <a:lstStyle/>
          <a:p>
            <a:r>
              <a:rPr lang="en-US" sz="2000" dirty="0">
                <a:solidFill>
                  <a:srgbClr val="131313"/>
                </a:solidFill>
                <a:effectLst/>
              </a:rPr>
              <a:t>What is a Selector and Template?</a:t>
            </a:r>
            <a:endParaRPr lang="en-IN" sz="4800" dirty="0"/>
          </a:p>
        </p:txBody>
      </p:sp>
      <p:sp>
        <p:nvSpPr>
          <p:cNvPr id="3" name="Content Placeholder 2">
            <a:extLst>
              <a:ext uri="{FF2B5EF4-FFF2-40B4-BE49-F238E27FC236}">
                <a16:creationId xmlns:a16="http://schemas.microsoft.com/office/drawing/2014/main" id="{554EBDB0-6270-F1C8-CDC6-1F253A764294}"/>
              </a:ext>
            </a:extLst>
          </p:cNvPr>
          <p:cNvSpPr>
            <a:spLocks noGrp="1"/>
          </p:cNvSpPr>
          <p:nvPr>
            <p:ph idx="1"/>
          </p:nvPr>
        </p:nvSpPr>
        <p:spPr>
          <a:xfrm>
            <a:off x="0" y="1825624"/>
            <a:ext cx="12192000" cy="5032375"/>
          </a:xfrm>
        </p:spPr>
        <p:txBody>
          <a:bodyPr/>
          <a:lstStyle/>
          <a:p>
            <a:endParaRPr lang="en-IN" dirty="0"/>
          </a:p>
        </p:txBody>
      </p:sp>
    </p:spTree>
    <p:extLst>
      <p:ext uri="{BB962C8B-B14F-4D97-AF65-F5344CB8AC3E}">
        <p14:creationId xmlns:p14="http://schemas.microsoft.com/office/powerpoint/2010/main" val="22714669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C3A09-6CE7-2615-3884-239605B0FC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887498-EEC9-684A-CFEB-E2C7352A4C7E}"/>
              </a:ext>
            </a:extLst>
          </p:cNvPr>
          <p:cNvSpPr>
            <a:spLocks noGrp="1"/>
          </p:cNvSpPr>
          <p:nvPr>
            <p:ph type="title"/>
          </p:nvPr>
        </p:nvSpPr>
        <p:spPr>
          <a:xfrm>
            <a:off x="0" y="1"/>
            <a:ext cx="12192000" cy="1046479"/>
          </a:xfrm>
        </p:spPr>
        <p:txBody>
          <a:bodyPr>
            <a:noAutofit/>
          </a:bodyPr>
          <a:lstStyle/>
          <a:p>
            <a:r>
              <a:rPr lang="en-US" sz="1050" dirty="0">
                <a:solidFill>
                  <a:srgbClr val="065FD4"/>
                </a:solidFill>
                <a:effectLst/>
                <a:hlinkClick r:id="rId2"/>
              </a:rPr>
              <a:t>00:13:57</a:t>
            </a:r>
            <a:r>
              <a:rPr lang="en-US" sz="1050" dirty="0">
                <a:solidFill>
                  <a:srgbClr val="131313"/>
                </a:solidFill>
                <a:effectLst/>
              </a:rPr>
              <a:t> - Section 2 </a:t>
            </a:r>
            <a:r>
              <a:rPr lang="en-US" sz="1050" dirty="0">
                <a:solidFill>
                  <a:srgbClr val="065FD4"/>
                </a:solidFill>
                <a:effectLst/>
                <a:hlinkClick r:id="rId3"/>
              </a:rPr>
              <a:t>00:14:25</a:t>
            </a:r>
            <a:r>
              <a:rPr lang="en-US" sz="1050" dirty="0">
                <a:solidFill>
                  <a:srgbClr val="131313"/>
                </a:solidFill>
                <a:effectLst/>
              </a:rPr>
              <a:t> - What are Components in Angular? </a:t>
            </a:r>
            <a:r>
              <a:rPr lang="en-US" sz="1050" dirty="0">
                <a:solidFill>
                  <a:srgbClr val="065FD4"/>
                </a:solidFill>
                <a:effectLst/>
                <a:hlinkClick r:id="rId4"/>
              </a:rPr>
              <a:t>00:17:14</a:t>
            </a:r>
            <a:r>
              <a:rPr lang="en-US" sz="1050" dirty="0">
                <a:solidFill>
                  <a:srgbClr val="131313"/>
                </a:solidFill>
                <a:effectLst/>
              </a:rPr>
              <a:t> - What is a Selector and Template? </a:t>
            </a:r>
            <a:r>
              <a:rPr lang="en-US" sz="1050" dirty="0">
                <a:solidFill>
                  <a:srgbClr val="065FD4"/>
                </a:solidFill>
                <a:effectLst/>
                <a:hlinkClick r:id="rId5"/>
              </a:rPr>
              <a:t>00:18:40</a:t>
            </a:r>
            <a:r>
              <a:rPr lang="en-US" sz="1050" dirty="0">
                <a:solidFill>
                  <a:srgbClr val="131313"/>
                </a:solidFill>
                <a:effectLst/>
              </a:rPr>
              <a:t> - What is Module in Angular? What is </a:t>
            </a:r>
            <a:r>
              <a:rPr lang="en-US" sz="1050" dirty="0" err="1">
                <a:solidFill>
                  <a:srgbClr val="131313"/>
                </a:solidFill>
                <a:effectLst/>
              </a:rPr>
              <a:t>app.module.ts</a:t>
            </a:r>
            <a:r>
              <a:rPr lang="en-US" sz="1050" dirty="0">
                <a:solidFill>
                  <a:srgbClr val="131313"/>
                </a:solidFill>
                <a:effectLst/>
              </a:rPr>
              <a:t> file? </a:t>
            </a:r>
            <a:r>
              <a:rPr lang="en-US" sz="1050" dirty="0">
                <a:solidFill>
                  <a:srgbClr val="065FD4"/>
                </a:solidFill>
                <a:effectLst/>
                <a:hlinkClick r:id="rId6"/>
              </a:rPr>
              <a:t>00:21:43</a:t>
            </a:r>
            <a:r>
              <a:rPr lang="en-US" sz="1050" dirty="0">
                <a:solidFill>
                  <a:srgbClr val="131313"/>
                </a:solidFill>
                <a:effectLst/>
              </a:rPr>
              <a:t> - How an Angular App gets Loaded and Started? What are index.html, app-root, selector and </a:t>
            </a:r>
            <a:r>
              <a:rPr lang="en-US" sz="1050" dirty="0" err="1">
                <a:solidFill>
                  <a:srgbClr val="131313"/>
                </a:solidFill>
                <a:effectLst/>
              </a:rPr>
              <a:t>main.ts</a:t>
            </a:r>
            <a:r>
              <a:rPr lang="en-US" sz="1050" dirty="0">
                <a:solidFill>
                  <a:srgbClr val="131313"/>
                </a:solidFill>
                <a:effectLst/>
              </a:rPr>
              <a:t>? </a:t>
            </a:r>
            <a:r>
              <a:rPr lang="en-US" sz="1050" dirty="0">
                <a:solidFill>
                  <a:srgbClr val="065FD4"/>
                </a:solidFill>
                <a:effectLst/>
                <a:hlinkClick r:id="rId7"/>
              </a:rPr>
              <a:t>00:25:42</a:t>
            </a:r>
            <a:r>
              <a:rPr lang="en-US" sz="1050" dirty="0">
                <a:solidFill>
                  <a:srgbClr val="131313"/>
                </a:solidFill>
                <a:effectLst/>
              </a:rPr>
              <a:t> - What is a Bootstrapped Module &amp; Bootstrapped Component?</a:t>
            </a:r>
            <a:endParaRPr lang="en-IN" sz="2400" dirty="0"/>
          </a:p>
        </p:txBody>
      </p:sp>
      <p:sp>
        <p:nvSpPr>
          <p:cNvPr id="3" name="Content Placeholder 2">
            <a:extLst>
              <a:ext uri="{FF2B5EF4-FFF2-40B4-BE49-F238E27FC236}">
                <a16:creationId xmlns:a16="http://schemas.microsoft.com/office/drawing/2014/main" id="{3D4E9FF8-6FDB-7028-5D3D-F2596C2C2DB2}"/>
              </a:ext>
            </a:extLst>
          </p:cNvPr>
          <p:cNvSpPr>
            <a:spLocks noGrp="1"/>
          </p:cNvSpPr>
          <p:nvPr>
            <p:ph idx="1"/>
          </p:nvPr>
        </p:nvSpPr>
        <p:spPr>
          <a:xfrm>
            <a:off x="0" y="1825624"/>
            <a:ext cx="12192000" cy="5032375"/>
          </a:xfrm>
        </p:spPr>
        <p:txBody>
          <a:bodyPr/>
          <a:lstStyle/>
          <a:p>
            <a:endParaRPr lang="en-IN" dirty="0"/>
          </a:p>
        </p:txBody>
      </p:sp>
    </p:spTree>
    <p:extLst>
      <p:ext uri="{BB962C8B-B14F-4D97-AF65-F5344CB8AC3E}">
        <p14:creationId xmlns:p14="http://schemas.microsoft.com/office/powerpoint/2010/main" val="268921147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A2133-417B-BFA8-C2C2-9802C78D30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B934BA-ECD5-9FFA-B994-DC8279557624}"/>
              </a:ext>
            </a:extLst>
          </p:cNvPr>
          <p:cNvSpPr>
            <a:spLocks noGrp="1"/>
          </p:cNvSpPr>
          <p:nvPr>
            <p:ph type="title"/>
          </p:nvPr>
        </p:nvSpPr>
        <p:spPr>
          <a:xfrm>
            <a:off x="0" y="1"/>
            <a:ext cx="12192000" cy="1046479"/>
          </a:xfrm>
        </p:spPr>
        <p:txBody>
          <a:bodyPr>
            <a:noAutofit/>
          </a:bodyPr>
          <a:lstStyle/>
          <a:p>
            <a:r>
              <a:rPr lang="en-US" sz="1050" dirty="0">
                <a:solidFill>
                  <a:srgbClr val="065FD4"/>
                </a:solidFill>
                <a:effectLst/>
                <a:hlinkClick r:id="rId2"/>
              </a:rPr>
              <a:t>00:13:57</a:t>
            </a:r>
            <a:r>
              <a:rPr lang="en-US" sz="1050" dirty="0">
                <a:solidFill>
                  <a:srgbClr val="131313"/>
                </a:solidFill>
                <a:effectLst/>
              </a:rPr>
              <a:t> - Section 2 </a:t>
            </a:r>
            <a:r>
              <a:rPr lang="en-US" sz="1050" dirty="0">
                <a:solidFill>
                  <a:srgbClr val="065FD4"/>
                </a:solidFill>
                <a:effectLst/>
                <a:hlinkClick r:id="rId3"/>
              </a:rPr>
              <a:t>00:14:25</a:t>
            </a:r>
            <a:r>
              <a:rPr lang="en-US" sz="1050" dirty="0">
                <a:solidFill>
                  <a:srgbClr val="131313"/>
                </a:solidFill>
                <a:effectLst/>
              </a:rPr>
              <a:t> - What are Components in Angular? </a:t>
            </a:r>
            <a:r>
              <a:rPr lang="en-US" sz="1050" dirty="0">
                <a:solidFill>
                  <a:srgbClr val="065FD4"/>
                </a:solidFill>
                <a:effectLst/>
                <a:hlinkClick r:id="rId4"/>
              </a:rPr>
              <a:t>00:17:14</a:t>
            </a:r>
            <a:r>
              <a:rPr lang="en-US" sz="1050" dirty="0">
                <a:solidFill>
                  <a:srgbClr val="131313"/>
                </a:solidFill>
                <a:effectLst/>
              </a:rPr>
              <a:t> - What is a Selector and Template? </a:t>
            </a:r>
            <a:r>
              <a:rPr lang="en-US" sz="1050" dirty="0">
                <a:solidFill>
                  <a:srgbClr val="065FD4"/>
                </a:solidFill>
                <a:effectLst/>
                <a:hlinkClick r:id="rId5"/>
              </a:rPr>
              <a:t>00:18:40</a:t>
            </a:r>
            <a:r>
              <a:rPr lang="en-US" sz="1050" dirty="0">
                <a:solidFill>
                  <a:srgbClr val="131313"/>
                </a:solidFill>
                <a:effectLst/>
              </a:rPr>
              <a:t> - What is Module in Angular? What is </a:t>
            </a:r>
            <a:r>
              <a:rPr lang="en-US" sz="1050" dirty="0" err="1">
                <a:solidFill>
                  <a:srgbClr val="131313"/>
                </a:solidFill>
                <a:effectLst/>
              </a:rPr>
              <a:t>app.module.ts</a:t>
            </a:r>
            <a:r>
              <a:rPr lang="en-US" sz="1050" dirty="0">
                <a:solidFill>
                  <a:srgbClr val="131313"/>
                </a:solidFill>
                <a:effectLst/>
              </a:rPr>
              <a:t> file? </a:t>
            </a:r>
            <a:r>
              <a:rPr lang="en-US" sz="1050" dirty="0">
                <a:solidFill>
                  <a:srgbClr val="065FD4"/>
                </a:solidFill>
                <a:effectLst/>
                <a:hlinkClick r:id="rId6"/>
              </a:rPr>
              <a:t>00:21:43</a:t>
            </a:r>
            <a:r>
              <a:rPr lang="en-US" sz="1050" dirty="0">
                <a:solidFill>
                  <a:srgbClr val="131313"/>
                </a:solidFill>
                <a:effectLst/>
              </a:rPr>
              <a:t> - How an Angular App gets Loaded and Started? What are index.html, app-root, selector and </a:t>
            </a:r>
            <a:r>
              <a:rPr lang="en-US" sz="1050" dirty="0" err="1">
                <a:solidFill>
                  <a:srgbClr val="131313"/>
                </a:solidFill>
                <a:effectLst/>
              </a:rPr>
              <a:t>main.ts</a:t>
            </a:r>
            <a:r>
              <a:rPr lang="en-US" sz="1050" dirty="0">
                <a:solidFill>
                  <a:srgbClr val="131313"/>
                </a:solidFill>
                <a:effectLst/>
              </a:rPr>
              <a:t>? </a:t>
            </a:r>
            <a:r>
              <a:rPr lang="en-US" sz="1050" dirty="0">
                <a:solidFill>
                  <a:srgbClr val="065FD4"/>
                </a:solidFill>
                <a:effectLst/>
                <a:hlinkClick r:id="rId7"/>
              </a:rPr>
              <a:t>00:25:42</a:t>
            </a:r>
            <a:r>
              <a:rPr lang="en-US" sz="1050" dirty="0">
                <a:solidFill>
                  <a:srgbClr val="131313"/>
                </a:solidFill>
                <a:effectLst/>
              </a:rPr>
              <a:t> - What is a Bootstrapped Module &amp; Bootstrapped Component?</a:t>
            </a:r>
            <a:endParaRPr lang="en-IN" sz="2400" dirty="0"/>
          </a:p>
        </p:txBody>
      </p:sp>
      <p:sp>
        <p:nvSpPr>
          <p:cNvPr id="3" name="Content Placeholder 2">
            <a:extLst>
              <a:ext uri="{FF2B5EF4-FFF2-40B4-BE49-F238E27FC236}">
                <a16:creationId xmlns:a16="http://schemas.microsoft.com/office/drawing/2014/main" id="{DDD492D7-90AE-5047-92A5-265068150D2A}"/>
              </a:ext>
            </a:extLst>
          </p:cNvPr>
          <p:cNvSpPr>
            <a:spLocks noGrp="1"/>
          </p:cNvSpPr>
          <p:nvPr>
            <p:ph idx="1"/>
          </p:nvPr>
        </p:nvSpPr>
        <p:spPr>
          <a:xfrm>
            <a:off x="0" y="1825624"/>
            <a:ext cx="12192000" cy="5032375"/>
          </a:xfrm>
        </p:spPr>
        <p:txBody>
          <a:bodyPr/>
          <a:lstStyle/>
          <a:p>
            <a:endParaRPr lang="en-IN" dirty="0"/>
          </a:p>
        </p:txBody>
      </p:sp>
    </p:spTree>
    <p:extLst>
      <p:ext uri="{BB962C8B-B14F-4D97-AF65-F5344CB8AC3E}">
        <p14:creationId xmlns:p14="http://schemas.microsoft.com/office/powerpoint/2010/main" val="3391872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00:13:57</a:t>
            </a:r>
            <a:r>
              <a:rPr lang="en-US" b="0" i="0" dirty="0">
                <a:solidFill>
                  <a:srgbClr val="0F0F0F"/>
                </a:solidFill>
                <a:effectLst/>
                <a:latin typeface="Roboto" panose="02000000000000000000" pitchFamily="2" charset="0"/>
              </a:rPr>
              <a:t> - Section 2 </a:t>
            </a:r>
            <a:r>
              <a:rPr lang="en-US" b="0" i="0" u="none" strike="noStrike" dirty="0">
                <a:solidFill>
                  <a:srgbClr val="065FD4"/>
                </a:solidFill>
                <a:effectLst/>
                <a:latin typeface="Roboto" panose="02000000000000000000" pitchFamily="2" charset="0"/>
                <a:hlinkClick r:id="rId3"/>
              </a:rPr>
              <a:t>00:14:25</a:t>
            </a:r>
            <a:r>
              <a:rPr lang="en-US" b="0" i="0" dirty="0">
                <a:solidFill>
                  <a:srgbClr val="0F0F0F"/>
                </a:solidFill>
                <a:effectLst/>
                <a:latin typeface="Roboto" panose="02000000000000000000" pitchFamily="2" charset="0"/>
              </a:rPr>
              <a:t> - What are Components in Angular?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266633237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29800-0B07-3354-2013-5ED28EC248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94B271-0EBB-F5DE-3049-278979E4BBAA}"/>
              </a:ext>
            </a:extLst>
          </p:cNvPr>
          <p:cNvSpPr>
            <a:spLocks noGrp="1"/>
          </p:cNvSpPr>
          <p:nvPr>
            <p:ph type="title"/>
          </p:nvPr>
        </p:nvSpPr>
        <p:spPr>
          <a:xfrm>
            <a:off x="0" y="1"/>
            <a:ext cx="12192000" cy="1046479"/>
          </a:xfrm>
        </p:spPr>
        <p:txBody>
          <a:bodyPr>
            <a:noAutofit/>
          </a:bodyPr>
          <a:lstStyle/>
          <a:p>
            <a:r>
              <a:rPr lang="en-US" sz="1050" dirty="0">
                <a:solidFill>
                  <a:srgbClr val="065FD4"/>
                </a:solidFill>
                <a:effectLst/>
                <a:hlinkClick r:id="rId2"/>
              </a:rPr>
              <a:t>00:13:57</a:t>
            </a:r>
            <a:r>
              <a:rPr lang="en-US" sz="1050" dirty="0">
                <a:solidFill>
                  <a:srgbClr val="131313"/>
                </a:solidFill>
                <a:effectLst/>
              </a:rPr>
              <a:t> - Section 2 </a:t>
            </a:r>
            <a:r>
              <a:rPr lang="en-US" sz="1050" dirty="0">
                <a:solidFill>
                  <a:srgbClr val="065FD4"/>
                </a:solidFill>
                <a:effectLst/>
                <a:hlinkClick r:id="rId3"/>
              </a:rPr>
              <a:t>00:14:25</a:t>
            </a:r>
            <a:r>
              <a:rPr lang="en-US" sz="1050" dirty="0">
                <a:solidFill>
                  <a:srgbClr val="131313"/>
                </a:solidFill>
                <a:effectLst/>
              </a:rPr>
              <a:t> - What are Components in Angular? </a:t>
            </a:r>
            <a:r>
              <a:rPr lang="en-US" sz="1050" dirty="0">
                <a:solidFill>
                  <a:srgbClr val="065FD4"/>
                </a:solidFill>
                <a:effectLst/>
                <a:hlinkClick r:id="rId4"/>
              </a:rPr>
              <a:t>00:17:14</a:t>
            </a:r>
            <a:r>
              <a:rPr lang="en-US" sz="1050" dirty="0">
                <a:solidFill>
                  <a:srgbClr val="131313"/>
                </a:solidFill>
                <a:effectLst/>
              </a:rPr>
              <a:t> - What is a Selector and Template? </a:t>
            </a:r>
            <a:r>
              <a:rPr lang="en-US" sz="1050" dirty="0">
                <a:solidFill>
                  <a:srgbClr val="065FD4"/>
                </a:solidFill>
                <a:effectLst/>
                <a:hlinkClick r:id="rId5"/>
              </a:rPr>
              <a:t>00:18:40</a:t>
            </a:r>
            <a:r>
              <a:rPr lang="en-US" sz="1050" dirty="0">
                <a:solidFill>
                  <a:srgbClr val="131313"/>
                </a:solidFill>
                <a:effectLst/>
              </a:rPr>
              <a:t> - What is Module in Angular? What is </a:t>
            </a:r>
            <a:r>
              <a:rPr lang="en-US" sz="1050" dirty="0" err="1">
                <a:solidFill>
                  <a:srgbClr val="131313"/>
                </a:solidFill>
                <a:effectLst/>
              </a:rPr>
              <a:t>app.module.ts</a:t>
            </a:r>
            <a:r>
              <a:rPr lang="en-US" sz="1050" dirty="0">
                <a:solidFill>
                  <a:srgbClr val="131313"/>
                </a:solidFill>
                <a:effectLst/>
              </a:rPr>
              <a:t> file? </a:t>
            </a:r>
            <a:r>
              <a:rPr lang="en-US" sz="1050" dirty="0">
                <a:solidFill>
                  <a:srgbClr val="065FD4"/>
                </a:solidFill>
                <a:effectLst/>
                <a:hlinkClick r:id="rId6"/>
              </a:rPr>
              <a:t>00:21:43</a:t>
            </a:r>
            <a:r>
              <a:rPr lang="en-US" sz="1050" dirty="0">
                <a:solidFill>
                  <a:srgbClr val="131313"/>
                </a:solidFill>
                <a:effectLst/>
              </a:rPr>
              <a:t> - How an Angular App gets Loaded and Started? What are index.html, app-root, selector and </a:t>
            </a:r>
            <a:r>
              <a:rPr lang="en-US" sz="1050" dirty="0" err="1">
                <a:solidFill>
                  <a:srgbClr val="131313"/>
                </a:solidFill>
                <a:effectLst/>
              </a:rPr>
              <a:t>main.ts</a:t>
            </a:r>
            <a:r>
              <a:rPr lang="en-US" sz="1050" dirty="0">
                <a:solidFill>
                  <a:srgbClr val="131313"/>
                </a:solidFill>
                <a:effectLst/>
              </a:rPr>
              <a:t>? </a:t>
            </a:r>
            <a:r>
              <a:rPr lang="en-US" sz="1050" dirty="0">
                <a:solidFill>
                  <a:srgbClr val="065FD4"/>
                </a:solidFill>
                <a:effectLst/>
                <a:hlinkClick r:id="rId7"/>
              </a:rPr>
              <a:t>00:25:42</a:t>
            </a:r>
            <a:r>
              <a:rPr lang="en-US" sz="1050" dirty="0">
                <a:solidFill>
                  <a:srgbClr val="131313"/>
                </a:solidFill>
                <a:effectLst/>
              </a:rPr>
              <a:t> - What is a Bootstrapped Module &amp; Bootstrapped Component?</a:t>
            </a:r>
            <a:endParaRPr lang="en-IN" sz="2400" dirty="0"/>
          </a:p>
        </p:txBody>
      </p:sp>
      <p:sp>
        <p:nvSpPr>
          <p:cNvPr id="3" name="Content Placeholder 2">
            <a:extLst>
              <a:ext uri="{FF2B5EF4-FFF2-40B4-BE49-F238E27FC236}">
                <a16:creationId xmlns:a16="http://schemas.microsoft.com/office/drawing/2014/main" id="{073A65D2-556A-EBC0-D158-DD022CB19A13}"/>
              </a:ext>
            </a:extLst>
          </p:cNvPr>
          <p:cNvSpPr>
            <a:spLocks noGrp="1"/>
          </p:cNvSpPr>
          <p:nvPr>
            <p:ph idx="1"/>
          </p:nvPr>
        </p:nvSpPr>
        <p:spPr>
          <a:xfrm>
            <a:off x="0" y="1825624"/>
            <a:ext cx="12192000" cy="5032375"/>
          </a:xfrm>
        </p:spPr>
        <p:txBody>
          <a:bodyPr/>
          <a:lstStyle/>
          <a:p>
            <a:endParaRPr lang="en-IN" dirty="0"/>
          </a:p>
        </p:txBody>
      </p:sp>
    </p:spTree>
    <p:extLst>
      <p:ext uri="{BB962C8B-B14F-4D97-AF65-F5344CB8AC3E}">
        <p14:creationId xmlns:p14="http://schemas.microsoft.com/office/powerpoint/2010/main" val="220025676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59A916-9B43-C2B4-CD56-A7C22ACBE5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3775DB-5B7B-A189-0880-EBE147982073}"/>
              </a:ext>
            </a:extLst>
          </p:cNvPr>
          <p:cNvSpPr>
            <a:spLocks noGrp="1"/>
          </p:cNvSpPr>
          <p:nvPr>
            <p:ph type="title"/>
          </p:nvPr>
        </p:nvSpPr>
        <p:spPr>
          <a:xfrm>
            <a:off x="0" y="1"/>
            <a:ext cx="12192000" cy="1046479"/>
          </a:xfrm>
        </p:spPr>
        <p:txBody>
          <a:bodyPr>
            <a:noAutofit/>
          </a:bodyPr>
          <a:lstStyle/>
          <a:p>
            <a:r>
              <a:rPr lang="en-US" sz="1050" dirty="0">
                <a:solidFill>
                  <a:srgbClr val="065FD4"/>
                </a:solidFill>
                <a:effectLst/>
                <a:hlinkClick r:id="rId2"/>
              </a:rPr>
              <a:t>00:13:57</a:t>
            </a:r>
            <a:r>
              <a:rPr lang="en-US" sz="1050" dirty="0">
                <a:solidFill>
                  <a:srgbClr val="131313"/>
                </a:solidFill>
                <a:effectLst/>
              </a:rPr>
              <a:t> - Section 2 </a:t>
            </a:r>
            <a:r>
              <a:rPr lang="en-US" sz="1050" dirty="0">
                <a:solidFill>
                  <a:srgbClr val="065FD4"/>
                </a:solidFill>
                <a:effectLst/>
                <a:hlinkClick r:id="rId3"/>
              </a:rPr>
              <a:t>00:14:25</a:t>
            </a:r>
            <a:r>
              <a:rPr lang="en-US" sz="1050" dirty="0">
                <a:solidFill>
                  <a:srgbClr val="131313"/>
                </a:solidFill>
                <a:effectLst/>
              </a:rPr>
              <a:t> - What are Components in Angular? </a:t>
            </a:r>
            <a:r>
              <a:rPr lang="en-US" sz="1050" dirty="0">
                <a:solidFill>
                  <a:srgbClr val="065FD4"/>
                </a:solidFill>
                <a:effectLst/>
                <a:hlinkClick r:id="rId4"/>
              </a:rPr>
              <a:t>00:17:14</a:t>
            </a:r>
            <a:r>
              <a:rPr lang="en-US" sz="1050" dirty="0">
                <a:solidFill>
                  <a:srgbClr val="131313"/>
                </a:solidFill>
                <a:effectLst/>
              </a:rPr>
              <a:t> - What is a Selector and Template? </a:t>
            </a:r>
            <a:r>
              <a:rPr lang="en-US" sz="1050" dirty="0">
                <a:solidFill>
                  <a:srgbClr val="065FD4"/>
                </a:solidFill>
                <a:effectLst/>
                <a:hlinkClick r:id="rId5"/>
              </a:rPr>
              <a:t>00:18:40</a:t>
            </a:r>
            <a:r>
              <a:rPr lang="en-US" sz="1050" dirty="0">
                <a:solidFill>
                  <a:srgbClr val="131313"/>
                </a:solidFill>
                <a:effectLst/>
              </a:rPr>
              <a:t> - What is Module in Angular? What is </a:t>
            </a:r>
            <a:r>
              <a:rPr lang="en-US" sz="1050" dirty="0" err="1">
                <a:solidFill>
                  <a:srgbClr val="131313"/>
                </a:solidFill>
                <a:effectLst/>
              </a:rPr>
              <a:t>app.module.ts</a:t>
            </a:r>
            <a:r>
              <a:rPr lang="en-US" sz="1050" dirty="0">
                <a:solidFill>
                  <a:srgbClr val="131313"/>
                </a:solidFill>
                <a:effectLst/>
              </a:rPr>
              <a:t> file? </a:t>
            </a:r>
            <a:r>
              <a:rPr lang="en-US" sz="1050" dirty="0">
                <a:solidFill>
                  <a:srgbClr val="065FD4"/>
                </a:solidFill>
                <a:effectLst/>
                <a:hlinkClick r:id="rId6"/>
              </a:rPr>
              <a:t>00:21:43</a:t>
            </a:r>
            <a:r>
              <a:rPr lang="en-US" sz="1050" dirty="0">
                <a:solidFill>
                  <a:srgbClr val="131313"/>
                </a:solidFill>
                <a:effectLst/>
              </a:rPr>
              <a:t> - How an Angular App gets Loaded and Started? What are index.html, app-root, selector and </a:t>
            </a:r>
            <a:r>
              <a:rPr lang="en-US" sz="1050" dirty="0" err="1">
                <a:solidFill>
                  <a:srgbClr val="131313"/>
                </a:solidFill>
                <a:effectLst/>
              </a:rPr>
              <a:t>main.ts</a:t>
            </a:r>
            <a:r>
              <a:rPr lang="en-US" sz="1050" dirty="0">
                <a:solidFill>
                  <a:srgbClr val="131313"/>
                </a:solidFill>
                <a:effectLst/>
              </a:rPr>
              <a:t>? </a:t>
            </a:r>
            <a:r>
              <a:rPr lang="en-US" sz="1050" dirty="0">
                <a:solidFill>
                  <a:srgbClr val="065FD4"/>
                </a:solidFill>
                <a:effectLst/>
                <a:hlinkClick r:id="rId7"/>
              </a:rPr>
              <a:t>00:25:42</a:t>
            </a:r>
            <a:r>
              <a:rPr lang="en-US" sz="1050" dirty="0">
                <a:solidFill>
                  <a:srgbClr val="131313"/>
                </a:solidFill>
                <a:effectLst/>
              </a:rPr>
              <a:t> - What is a Bootstrapped Module &amp; Bootstrapped Component?</a:t>
            </a:r>
            <a:endParaRPr lang="en-IN" sz="2400" dirty="0"/>
          </a:p>
        </p:txBody>
      </p:sp>
      <p:sp>
        <p:nvSpPr>
          <p:cNvPr id="3" name="Content Placeholder 2">
            <a:extLst>
              <a:ext uri="{FF2B5EF4-FFF2-40B4-BE49-F238E27FC236}">
                <a16:creationId xmlns:a16="http://schemas.microsoft.com/office/drawing/2014/main" id="{C013C4E3-EA3D-50A4-72E9-F69DD42E7A62}"/>
              </a:ext>
            </a:extLst>
          </p:cNvPr>
          <p:cNvSpPr>
            <a:spLocks noGrp="1"/>
          </p:cNvSpPr>
          <p:nvPr>
            <p:ph idx="1"/>
          </p:nvPr>
        </p:nvSpPr>
        <p:spPr>
          <a:xfrm>
            <a:off x="0" y="1825624"/>
            <a:ext cx="12192000" cy="5032375"/>
          </a:xfrm>
        </p:spPr>
        <p:txBody>
          <a:bodyPr/>
          <a:lstStyle/>
          <a:p>
            <a:endParaRPr lang="en-IN" dirty="0"/>
          </a:p>
        </p:txBody>
      </p:sp>
    </p:spTree>
    <p:extLst>
      <p:ext uri="{BB962C8B-B14F-4D97-AF65-F5344CB8AC3E}">
        <p14:creationId xmlns:p14="http://schemas.microsoft.com/office/powerpoint/2010/main" val="41223132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61497-09D5-88B4-6AC7-211F961F85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AE7432-1BF0-FC1F-6A20-149A394CDF03}"/>
              </a:ext>
            </a:extLst>
          </p:cNvPr>
          <p:cNvSpPr>
            <a:spLocks noGrp="1"/>
          </p:cNvSpPr>
          <p:nvPr>
            <p:ph type="title"/>
          </p:nvPr>
        </p:nvSpPr>
        <p:spPr>
          <a:xfrm>
            <a:off x="0" y="1"/>
            <a:ext cx="12192000" cy="457199"/>
          </a:xfrm>
        </p:spPr>
        <p:txBody>
          <a:bodyPr>
            <a:noAutofit/>
          </a:bodyPr>
          <a:lstStyle/>
          <a:p>
            <a:r>
              <a:rPr lang="en-US" sz="2000" dirty="0">
                <a:solidFill>
                  <a:srgbClr val="065FD4"/>
                </a:solidFill>
                <a:effectLst/>
                <a:hlinkClick r:id="rId2"/>
              </a:rPr>
              <a:t>00:41:55</a:t>
            </a:r>
            <a:r>
              <a:rPr lang="en-US" sz="2000" dirty="0">
                <a:solidFill>
                  <a:srgbClr val="131313"/>
                </a:solidFill>
                <a:effectLst/>
              </a:rPr>
              <a:t> - Section 4 </a:t>
            </a:r>
            <a:r>
              <a:rPr lang="en-US" sz="2000" dirty="0">
                <a:solidFill>
                  <a:srgbClr val="065FD4"/>
                </a:solidFill>
                <a:effectLst/>
                <a:hlinkClick r:id="rId3"/>
              </a:rPr>
              <a:t>00:42:19</a:t>
            </a:r>
            <a:r>
              <a:rPr lang="en-US" sz="2000" dirty="0">
                <a:solidFill>
                  <a:srgbClr val="131313"/>
                </a:solidFill>
                <a:effectLst/>
              </a:rPr>
              <a:t> - What are Directives? What are the type of directives? </a:t>
            </a:r>
            <a:r>
              <a:rPr lang="en-US" sz="2000" dirty="0">
                <a:solidFill>
                  <a:srgbClr val="065FD4"/>
                </a:solidFill>
                <a:effectLst/>
                <a:hlinkClick r:id="rId4"/>
              </a:rPr>
              <a:t>00:44:49</a:t>
            </a:r>
            <a:r>
              <a:rPr lang="en-US" sz="2000" dirty="0">
                <a:solidFill>
                  <a:srgbClr val="131313"/>
                </a:solidFill>
                <a:effectLst/>
              </a:rPr>
              <a:t> - What is *</a:t>
            </a:r>
            <a:r>
              <a:rPr lang="en-US" sz="2000" dirty="0" err="1">
                <a:solidFill>
                  <a:srgbClr val="131313"/>
                </a:solidFill>
                <a:effectLst/>
              </a:rPr>
              <a:t>ngIf</a:t>
            </a:r>
            <a:r>
              <a:rPr lang="en-US" sz="2000" dirty="0">
                <a:solidFill>
                  <a:srgbClr val="131313"/>
                </a:solidFill>
                <a:effectLst/>
              </a:rPr>
              <a:t> Structural directive? </a:t>
            </a:r>
            <a:r>
              <a:rPr lang="en-US" sz="2000" dirty="0">
                <a:solidFill>
                  <a:srgbClr val="065FD4"/>
                </a:solidFill>
                <a:effectLst/>
                <a:hlinkClick r:id="rId5"/>
              </a:rPr>
              <a:t>00:46:43</a:t>
            </a:r>
            <a:r>
              <a:rPr lang="en-US" sz="2000" dirty="0">
                <a:solidFill>
                  <a:srgbClr val="131313"/>
                </a:solidFill>
                <a:effectLst/>
              </a:rPr>
              <a:t> - What is *</a:t>
            </a:r>
            <a:r>
              <a:rPr lang="en-US" sz="2000" dirty="0" err="1">
                <a:solidFill>
                  <a:srgbClr val="131313"/>
                </a:solidFill>
                <a:effectLst/>
              </a:rPr>
              <a:t>ngFor</a:t>
            </a:r>
            <a:r>
              <a:rPr lang="en-US" sz="2000" dirty="0">
                <a:solidFill>
                  <a:srgbClr val="131313"/>
                </a:solidFill>
                <a:effectLst/>
              </a:rPr>
              <a:t> Structural directive? </a:t>
            </a:r>
            <a:r>
              <a:rPr lang="en-US" sz="2000" dirty="0">
                <a:solidFill>
                  <a:srgbClr val="065FD4"/>
                </a:solidFill>
                <a:effectLst/>
                <a:hlinkClick r:id="rId6"/>
              </a:rPr>
              <a:t>00:48:06</a:t>
            </a:r>
            <a:r>
              <a:rPr lang="en-US" sz="2000" dirty="0">
                <a:solidFill>
                  <a:srgbClr val="131313"/>
                </a:solidFill>
                <a:effectLst/>
              </a:rPr>
              <a:t> - What is *</a:t>
            </a:r>
            <a:r>
              <a:rPr lang="en-US" sz="2000" dirty="0" err="1">
                <a:solidFill>
                  <a:srgbClr val="131313"/>
                </a:solidFill>
                <a:effectLst/>
              </a:rPr>
              <a:t>ngSwitch</a:t>
            </a:r>
            <a:r>
              <a:rPr lang="en-US" sz="2000" dirty="0">
                <a:solidFill>
                  <a:srgbClr val="131313"/>
                </a:solidFill>
                <a:effectLst/>
              </a:rPr>
              <a:t> Structural directive? </a:t>
            </a:r>
            <a:r>
              <a:rPr lang="en-US" sz="2000" dirty="0">
                <a:solidFill>
                  <a:srgbClr val="065FD4"/>
                </a:solidFill>
                <a:effectLst/>
                <a:hlinkClick r:id="rId7"/>
              </a:rPr>
              <a:t>00:50:35</a:t>
            </a:r>
            <a:r>
              <a:rPr lang="en-US" sz="2000" dirty="0">
                <a:solidFill>
                  <a:srgbClr val="131313"/>
                </a:solidFill>
                <a:effectLst/>
              </a:rPr>
              <a:t> - What is [</a:t>
            </a:r>
            <a:r>
              <a:rPr lang="en-US" sz="2000" dirty="0" err="1">
                <a:solidFill>
                  <a:srgbClr val="131313"/>
                </a:solidFill>
                <a:effectLst/>
              </a:rPr>
              <a:t>ngStyle</a:t>
            </a:r>
            <a:r>
              <a:rPr lang="en-US" sz="2000" dirty="0">
                <a:solidFill>
                  <a:srgbClr val="131313"/>
                </a:solidFill>
                <a:effectLst/>
              </a:rPr>
              <a:t>] Attribute directive? </a:t>
            </a:r>
            <a:r>
              <a:rPr lang="en-US" sz="2000" dirty="0">
                <a:solidFill>
                  <a:srgbClr val="065FD4"/>
                </a:solidFill>
                <a:effectLst/>
                <a:hlinkClick r:id="rId8"/>
              </a:rPr>
              <a:t>00:53:45</a:t>
            </a:r>
            <a:r>
              <a:rPr lang="en-US" sz="2000" dirty="0">
                <a:solidFill>
                  <a:srgbClr val="131313"/>
                </a:solidFill>
                <a:effectLst/>
              </a:rPr>
              <a:t> - What is [</a:t>
            </a:r>
            <a:r>
              <a:rPr lang="en-US" sz="2000" dirty="0" err="1">
                <a:solidFill>
                  <a:srgbClr val="131313"/>
                </a:solidFill>
                <a:effectLst/>
              </a:rPr>
              <a:t>ngClass</a:t>
            </a:r>
            <a:r>
              <a:rPr lang="en-US" sz="2000" dirty="0">
                <a:solidFill>
                  <a:srgbClr val="131313"/>
                </a:solidFill>
                <a:effectLst/>
              </a:rPr>
              <a:t>] Attribute directive? </a:t>
            </a:r>
            <a:r>
              <a:rPr lang="en-US" sz="2000" dirty="0">
                <a:solidFill>
                  <a:srgbClr val="065FD4"/>
                </a:solidFill>
                <a:effectLst/>
                <a:hlinkClick r:id="rId9"/>
              </a:rPr>
              <a:t>00:56:26</a:t>
            </a:r>
            <a:r>
              <a:rPr lang="en-US" sz="2000" dirty="0">
                <a:solidFill>
                  <a:srgbClr val="131313"/>
                </a:solidFill>
                <a:effectLst/>
              </a:rPr>
              <a:t> - What is the difference between Component, Attribute and Structural Directives?</a:t>
            </a:r>
            <a:endParaRPr lang="en-IN" sz="4800" dirty="0"/>
          </a:p>
        </p:txBody>
      </p:sp>
      <p:sp>
        <p:nvSpPr>
          <p:cNvPr id="3" name="Content Placeholder 2">
            <a:extLst>
              <a:ext uri="{FF2B5EF4-FFF2-40B4-BE49-F238E27FC236}">
                <a16:creationId xmlns:a16="http://schemas.microsoft.com/office/drawing/2014/main" id="{FE2B73E5-72C5-C43B-D27B-42BC8EEABDFC}"/>
              </a:ext>
            </a:extLst>
          </p:cNvPr>
          <p:cNvSpPr>
            <a:spLocks noGrp="1"/>
          </p:cNvSpPr>
          <p:nvPr>
            <p:ph idx="1"/>
          </p:nvPr>
        </p:nvSpPr>
        <p:spPr>
          <a:xfrm>
            <a:off x="0" y="1825624"/>
            <a:ext cx="12192000" cy="5032375"/>
          </a:xfrm>
        </p:spPr>
        <p:txBody>
          <a:bodyPr/>
          <a:lstStyle/>
          <a:p>
            <a:endParaRPr lang="en-IN" dirty="0"/>
          </a:p>
        </p:txBody>
      </p:sp>
    </p:spTree>
    <p:extLst>
      <p:ext uri="{BB962C8B-B14F-4D97-AF65-F5344CB8AC3E}">
        <p14:creationId xmlns:p14="http://schemas.microsoft.com/office/powerpoint/2010/main" val="373646741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86205-305D-61F3-DCD6-9DDA91F863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E09580-FBB1-DFF3-027C-78FD9E18274E}"/>
              </a:ext>
            </a:extLst>
          </p:cNvPr>
          <p:cNvSpPr>
            <a:spLocks noGrp="1"/>
          </p:cNvSpPr>
          <p:nvPr>
            <p:ph type="title"/>
          </p:nvPr>
        </p:nvSpPr>
        <p:spPr>
          <a:xfrm>
            <a:off x="0" y="1"/>
            <a:ext cx="12192000" cy="1117599"/>
          </a:xfrm>
        </p:spPr>
        <p:txBody>
          <a:bodyPr>
            <a:noAutofit/>
          </a:bodyPr>
          <a:lstStyle/>
          <a:p>
            <a:r>
              <a:rPr lang="en-US" sz="1050" dirty="0">
                <a:solidFill>
                  <a:srgbClr val="065FD4"/>
                </a:solidFill>
                <a:effectLst/>
                <a:hlinkClick r:id="rId2"/>
              </a:rPr>
              <a:t>00:41:55</a:t>
            </a:r>
            <a:r>
              <a:rPr lang="en-US" sz="1050" dirty="0">
                <a:solidFill>
                  <a:srgbClr val="131313"/>
                </a:solidFill>
                <a:effectLst/>
              </a:rPr>
              <a:t> - Section 4 </a:t>
            </a:r>
            <a:r>
              <a:rPr lang="en-US" sz="1050" dirty="0">
                <a:solidFill>
                  <a:srgbClr val="065FD4"/>
                </a:solidFill>
                <a:effectLst/>
                <a:hlinkClick r:id="rId3"/>
              </a:rPr>
              <a:t>00:42:19</a:t>
            </a:r>
            <a:r>
              <a:rPr lang="en-US" sz="1050" dirty="0">
                <a:solidFill>
                  <a:srgbClr val="131313"/>
                </a:solidFill>
                <a:effectLst/>
              </a:rPr>
              <a:t> - What are Directives? What are the type of directives? </a:t>
            </a:r>
            <a:r>
              <a:rPr lang="en-US" sz="1050" dirty="0">
                <a:solidFill>
                  <a:srgbClr val="065FD4"/>
                </a:solidFill>
                <a:effectLst/>
                <a:hlinkClick r:id="rId4"/>
              </a:rPr>
              <a:t>00:44:49</a:t>
            </a:r>
            <a:r>
              <a:rPr lang="en-US" sz="1050" dirty="0">
                <a:solidFill>
                  <a:srgbClr val="131313"/>
                </a:solidFill>
                <a:effectLst/>
              </a:rPr>
              <a:t> - What is *</a:t>
            </a:r>
            <a:r>
              <a:rPr lang="en-US" sz="1050" dirty="0" err="1">
                <a:solidFill>
                  <a:srgbClr val="131313"/>
                </a:solidFill>
                <a:effectLst/>
              </a:rPr>
              <a:t>ngIf</a:t>
            </a:r>
            <a:r>
              <a:rPr lang="en-US" sz="1050" dirty="0">
                <a:solidFill>
                  <a:srgbClr val="131313"/>
                </a:solidFill>
                <a:effectLst/>
              </a:rPr>
              <a:t> Structural directive? </a:t>
            </a:r>
            <a:r>
              <a:rPr lang="en-US" sz="1050" dirty="0">
                <a:solidFill>
                  <a:srgbClr val="065FD4"/>
                </a:solidFill>
                <a:effectLst/>
                <a:hlinkClick r:id="rId5"/>
              </a:rPr>
              <a:t>00:46:43</a:t>
            </a:r>
            <a:r>
              <a:rPr lang="en-US" sz="1050" dirty="0">
                <a:solidFill>
                  <a:srgbClr val="131313"/>
                </a:solidFill>
                <a:effectLst/>
              </a:rPr>
              <a:t> - What is *</a:t>
            </a:r>
            <a:r>
              <a:rPr lang="en-US" sz="1050" dirty="0" err="1">
                <a:solidFill>
                  <a:srgbClr val="131313"/>
                </a:solidFill>
                <a:effectLst/>
              </a:rPr>
              <a:t>ngFor</a:t>
            </a:r>
            <a:r>
              <a:rPr lang="en-US" sz="1050" dirty="0">
                <a:solidFill>
                  <a:srgbClr val="131313"/>
                </a:solidFill>
                <a:effectLst/>
              </a:rPr>
              <a:t> Structural directive? </a:t>
            </a:r>
            <a:r>
              <a:rPr lang="en-US" sz="1050" dirty="0">
                <a:solidFill>
                  <a:srgbClr val="065FD4"/>
                </a:solidFill>
                <a:effectLst/>
                <a:hlinkClick r:id="rId6"/>
              </a:rPr>
              <a:t>00:48:06</a:t>
            </a:r>
            <a:r>
              <a:rPr lang="en-US" sz="1050" dirty="0">
                <a:solidFill>
                  <a:srgbClr val="131313"/>
                </a:solidFill>
                <a:effectLst/>
              </a:rPr>
              <a:t> - What is *</a:t>
            </a:r>
            <a:r>
              <a:rPr lang="en-US" sz="1050" dirty="0" err="1">
                <a:solidFill>
                  <a:srgbClr val="131313"/>
                </a:solidFill>
                <a:effectLst/>
              </a:rPr>
              <a:t>ngSwitch</a:t>
            </a:r>
            <a:r>
              <a:rPr lang="en-US" sz="1050" dirty="0">
                <a:solidFill>
                  <a:srgbClr val="131313"/>
                </a:solidFill>
                <a:effectLst/>
              </a:rPr>
              <a:t> Structural directive? </a:t>
            </a:r>
            <a:r>
              <a:rPr lang="en-US" sz="1050" dirty="0">
                <a:solidFill>
                  <a:srgbClr val="065FD4"/>
                </a:solidFill>
                <a:effectLst/>
                <a:hlinkClick r:id="rId7"/>
              </a:rPr>
              <a:t>00:50:35</a:t>
            </a:r>
            <a:r>
              <a:rPr lang="en-US" sz="1050" dirty="0">
                <a:solidFill>
                  <a:srgbClr val="131313"/>
                </a:solidFill>
                <a:effectLst/>
              </a:rPr>
              <a:t> - What is [</a:t>
            </a:r>
            <a:r>
              <a:rPr lang="en-US" sz="1050" dirty="0" err="1">
                <a:solidFill>
                  <a:srgbClr val="131313"/>
                </a:solidFill>
                <a:effectLst/>
              </a:rPr>
              <a:t>ngStyle</a:t>
            </a:r>
            <a:r>
              <a:rPr lang="en-US" sz="1050" dirty="0">
                <a:solidFill>
                  <a:srgbClr val="131313"/>
                </a:solidFill>
                <a:effectLst/>
              </a:rPr>
              <a:t>] Attribute directive? </a:t>
            </a:r>
            <a:r>
              <a:rPr lang="en-US" sz="1050" dirty="0">
                <a:solidFill>
                  <a:srgbClr val="065FD4"/>
                </a:solidFill>
                <a:effectLst/>
                <a:hlinkClick r:id="rId8"/>
              </a:rPr>
              <a:t>00:53:45</a:t>
            </a:r>
            <a:r>
              <a:rPr lang="en-US" sz="1050" dirty="0">
                <a:solidFill>
                  <a:srgbClr val="131313"/>
                </a:solidFill>
                <a:effectLst/>
              </a:rPr>
              <a:t> - What is [</a:t>
            </a:r>
            <a:r>
              <a:rPr lang="en-US" sz="1050" dirty="0" err="1">
                <a:solidFill>
                  <a:srgbClr val="131313"/>
                </a:solidFill>
                <a:effectLst/>
              </a:rPr>
              <a:t>ngClass</a:t>
            </a:r>
            <a:r>
              <a:rPr lang="en-US" sz="1050" dirty="0">
                <a:solidFill>
                  <a:srgbClr val="131313"/>
                </a:solidFill>
                <a:effectLst/>
              </a:rPr>
              <a:t>] Attribute directive? </a:t>
            </a:r>
            <a:r>
              <a:rPr lang="en-US" sz="1050" dirty="0">
                <a:solidFill>
                  <a:srgbClr val="065FD4"/>
                </a:solidFill>
                <a:effectLst/>
                <a:hlinkClick r:id="rId9"/>
              </a:rPr>
              <a:t>00:56:26</a:t>
            </a:r>
            <a:r>
              <a:rPr lang="en-US" sz="1050" dirty="0">
                <a:solidFill>
                  <a:srgbClr val="131313"/>
                </a:solidFill>
                <a:effectLst/>
              </a:rPr>
              <a:t> - What is the difference between Component, Attribute and Structural Directives?</a:t>
            </a:r>
            <a:endParaRPr lang="en-IN" sz="2400" dirty="0"/>
          </a:p>
        </p:txBody>
      </p:sp>
      <p:sp>
        <p:nvSpPr>
          <p:cNvPr id="3" name="Content Placeholder 2">
            <a:extLst>
              <a:ext uri="{FF2B5EF4-FFF2-40B4-BE49-F238E27FC236}">
                <a16:creationId xmlns:a16="http://schemas.microsoft.com/office/drawing/2014/main" id="{2DCF2D4C-1857-61CB-609E-4DF79B2CEE91}"/>
              </a:ext>
            </a:extLst>
          </p:cNvPr>
          <p:cNvSpPr>
            <a:spLocks noGrp="1"/>
          </p:cNvSpPr>
          <p:nvPr>
            <p:ph idx="1"/>
          </p:nvPr>
        </p:nvSpPr>
        <p:spPr>
          <a:xfrm>
            <a:off x="0" y="1825624"/>
            <a:ext cx="12192000" cy="5032375"/>
          </a:xfrm>
        </p:spPr>
        <p:txBody>
          <a:bodyPr/>
          <a:lstStyle/>
          <a:p>
            <a:endParaRPr lang="en-IN" dirty="0"/>
          </a:p>
        </p:txBody>
      </p:sp>
    </p:spTree>
    <p:extLst>
      <p:ext uri="{BB962C8B-B14F-4D97-AF65-F5344CB8AC3E}">
        <p14:creationId xmlns:p14="http://schemas.microsoft.com/office/powerpoint/2010/main" val="36715820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5C98D-9E16-818E-777C-C190B83FB9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FEC3C4-A8A6-3D5D-5E10-1596B5D8C857}"/>
              </a:ext>
            </a:extLst>
          </p:cNvPr>
          <p:cNvSpPr>
            <a:spLocks noGrp="1"/>
          </p:cNvSpPr>
          <p:nvPr>
            <p:ph type="title"/>
          </p:nvPr>
        </p:nvSpPr>
        <p:spPr>
          <a:xfrm>
            <a:off x="0" y="1"/>
            <a:ext cx="12192000" cy="1036319"/>
          </a:xfrm>
        </p:spPr>
        <p:txBody>
          <a:bodyPr>
            <a:noAutofit/>
          </a:bodyPr>
          <a:lstStyle/>
          <a:p>
            <a:r>
              <a:rPr lang="en-US" sz="1050" dirty="0">
                <a:solidFill>
                  <a:srgbClr val="065FD4"/>
                </a:solidFill>
                <a:effectLst/>
                <a:hlinkClick r:id="rId2"/>
              </a:rPr>
              <a:t>00:58:08</a:t>
            </a:r>
            <a:r>
              <a:rPr lang="en-US" sz="1050" dirty="0">
                <a:solidFill>
                  <a:srgbClr val="131313"/>
                </a:solidFill>
                <a:effectLst/>
              </a:rPr>
              <a:t> - Section 5 </a:t>
            </a:r>
            <a:r>
              <a:rPr lang="en-US" sz="1050" dirty="0">
                <a:solidFill>
                  <a:srgbClr val="065FD4"/>
                </a:solidFill>
                <a:effectLst/>
                <a:hlinkClick r:id="rId3"/>
              </a:rPr>
              <a:t>00:58:29</a:t>
            </a:r>
            <a:r>
              <a:rPr lang="en-US" sz="1050" dirty="0">
                <a:solidFill>
                  <a:srgbClr val="131313"/>
                </a:solidFill>
                <a:effectLst/>
              </a:rPr>
              <a:t> - What is Decorator? </a:t>
            </a:r>
            <a:r>
              <a:rPr lang="en-US" sz="1050" dirty="0">
                <a:solidFill>
                  <a:srgbClr val="065FD4"/>
                </a:solidFill>
                <a:effectLst/>
                <a:hlinkClick r:id="rId4"/>
              </a:rPr>
              <a:t>01:00:15</a:t>
            </a:r>
            <a:r>
              <a:rPr lang="en-US" sz="1050" dirty="0">
                <a:solidFill>
                  <a:srgbClr val="131313"/>
                </a:solidFill>
                <a:effectLst/>
              </a:rPr>
              <a:t> - What are the types of Decorator? </a:t>
            </a:r>
            <a:r>
              <a:rPr lang="en-US" sz="1050" dirty="0">
                <a:solidFill>
                  <a:srgbClr val="065FD4"/>
                </a:solidFill>
                <a:effectLst/>
                <a:hlinkClick r:id="rId5"/>
              </a:rPr>
              <a:t>01:01:05</a:t>
            </a:r>
            <a:r>
              <a:rPr lang="en-US" sz="1050" dirty="0">
                <a:solidFill>
                  <a:srgbClr val="131313"/>
                </a:solidFill>
                <a:effectLst/>
              </a:rPr>
              <a:t> - What are Pipes? What are the types of Pipes &amp; Parameterized Pipes? </a:t>
            </a:r>
            <a:r>
              <a:rPr lang="en-US" sz="1050" dirty="0">
                <a:solidFill>
                  <a:srgbClr val="065FD4"/>
                </a:solidFill>
                <a:effectLst/>
                <a:hlinkClick r:id="rId6"/>
              </a:rPr>
              <a:t>01:03:25</a:t>
            </a:r>
            <a:r>
              <a:rPr lang="en-US" sz="1050" dirty="0">
                <a:solidFill>
                  <a:srgbClr val="131313"/>
                </a:solidFill>
                <a:effectLst/>
              </a:rPr>
              <a:t> - What is Chaining Pipes?</a:t>
            </a:r>
            <a:endParaRPr lang="en-IN" sz="2400" dirty="0"/>
          </a:p>
        </p:txBody>
      </p:sp>
      <p:sp>
        <p:nvSpPr>
          <p:cNvPr id="3" name="Content Placeholder 2">
            <a:extLst>
              <a:ext uri="{FF2B5EF4-FFF2-40B4-BE49-F238E27FC236}">
                <a16:creationId xmlns:a16="http://schemas.microsoft.com/office/drawing/2014/main" id="{3CD4E49C-B9E5-8D3A-3E86-B9CD84BE1BB4}"/>
              </a:ext>
            </a:extLst>
          </p:cNvPr>
          <p:cNvSpPr>
            <a:spLocks noGrp="1"/>
          </p:cNvSpPr>
          <p:nvPr>
            <p:ph idx="1"/>
          </p:nvPr>
        </p:nvSpPr>
        <p:spPr>
          <a:xfrm>
            <a:off x="0" y="1825624"/>
            <a:ext cx="12192000" cy="5032375"/>
          </a:xfrm>
        </p:spPr>
        <p:txBody>
          <a:bodyPr/>
          <a:lstStyle/>
          <a:p>
            <a:endParaRPr lang="en-IN" dirty="0"/>
          </a:p>
        </p:txBody>
      </p:sp>
    </p:spTree>
    <p:extLst>
      <p:ext uri="{BB962C8B-B14F-4D97-AF65-F5344CB8AC3E}">
        <p14:creationId xmlns:p14="http://schemas.microsoft.com/office/powerpoint/2010/main" val="24295809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8A350-9849-67AA-1248-601E2C3CDF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AAA0E1-0A7A-77BB-0EE1-07EBC3F68F90}"/>
              </a:ext>
            </a:extLst>
          </p:cNvPr>
          <p:cNvSpPr>
            <a:spLocks noGrp="1"/>
          </p:cNvSpPr>
          <p:nvPr>
            <p:ph type="title"/>
          </p:nvPr>
        </p:nvSpPr>
        <p:spPr>
          <a:xfrm>
            <a:off x="0" y="1"/>
            <a:ext cx="12192000" cy="772159"/>
          </a:xfrm>
        </p:spPr>
        <p:txBody>
          <a:bodyPr>
            <a:noAutofit/>
          </a:bodyPr>
          <a:lstStyle/>
          <a:p>
            <a:r>
              <a:rPr lang="en-US" sz="1050" dirty="0">
                <a:solidFill>
                  <a:srgbClr val="065FD4"/>
                </a:solidFill>
                <a:effectLst/>
                <a:hlinkClick r:id="rId2"/>
              </a:rPr>
              <a:t>01:04:14</a:t>
            </a:r>
            <a:r>
              <a:rPr lang="en-US" sz="1050" dirty="0">
                <a:solidFill>
                  <a:srgbClr val="131313"/>
                </a:solidFill>
                <a:effectLst/>
              </a:rPr>
              <a:t> - Section 6 </a:t>
            </a:r>
            <a:r>
              <a:rPr lang="en-US" sz="1050" dirty="0">
                <a:solidFill>
                  <a:srgbClr val="065FD4"/>
                </a:solidFill>
                <a:effectLst/>
                <a:hlinkClick r:id="rId3"/>
              </a:rPr>
              <a:t>01:04:38</a:t>
            </a:r>
            <a:r>
              <a:rPr lang="en-US" sz="1050" dirty="0">
                <a:solidFill>
                  <a:srgbClr val="131313"/>
                </a:solidFill>
                <a:effectLst/>
              </a:rPr>
              <a:t> - Explain Services with Example? </a:t>
            </a:r>
            <a:r>
              <a:rPr lang="en-US" sz="1050" dirty="0">
                <a:solidFill>
                  <a:srgbClr val="065FD4"/>
                </a:solidFill>
                <a:effectLst/>
                <a:hlinkClick r:id="rId4"/>
              </a:rPr>
              <a:t>01:06:32</a:t>
            </a:r>
            <a:r>
              <a:rPr lang="en-US" sz="1050" dirty="0">
                <a:solidFill>
                  <a:srgbClr val="131313"/>
                </a:solidFill>
                <a:effectLst/>
              </a:rPr>
              <a:t> - How to create </a:t>
            </a:r>
            <a:r>
              <a:rPr lang="en-US" sz="1050" dirty="0" err="1">
                <a:solidFill>
                  <a:srgbClr val="131313"/>
                </a:solidFill>
                <a:effectLst/>
              </a:rPr>
              <a:t>Servicein</a:t>
            </a:r>
            <a:r>
              <a:rPr lang="en-US" sz="1050" dirty="0">
                <a:solidFill>
                  <a:srgbClr val="131313"/>
                </a:solidFill>
                <a:effectLst/>
              </a:rPr>
              <a:t> Angular? </a:t>
            </a:r>
            <a:r>
              <a:rPr lang="en-US" sz="1050" dirty="0">
                <a:solidFill>
                  <a:srgbClr val="065FD4"/>
                </a:solidFill>
                <a:effectLst/>
                <a:hlinkClick r:id="rId5"/>
              </a:rPr>
              <a:t>01:10:04</a:t>
            </a:r>
            <a:r>
              <a:rPr lang="en-US" sz="1050" dirty="0">
                <a:solidFill>
                  <a:srgbClr val="131313"/>
                </a:solidFill>
                <a:effectLst/>
              </a:rPr>
              <a:t> - How to use Dependency Injector with Services in Angular? </a:t>
            </a:r>
            <a:r>
              <a:rPr lang="en-US" sz="1050" dirty="0">
                <a:solidFill>
                  <a:srgbClr val="065FD4"/>
                </a:solidFill>
                <a:effectLst/>
                <a:hlinkClick r:id="rId6"/>
              </a:rPr>
              <a:t>01:11:56</a:t>
            </a:r>
            <a:r>
              <a:rPr lang="en-US" sz="1050" dirty="0">
                <a:solidFill>
                  <a:srgbClr val="131313"/>
                </a:solidFill>
                <a:effectLst/>
              </a:rPr>
              <a:t> - What is Hierarchical Dependency Injection? </a:t>
            </a:r>
            <a:r>
              <a:rPr lang="en-US" sz="1050" dirty="0">
                <a:solidFill>
                  <a:srgbClr val="065FD4"/>
                </a:solidFill>
                <a:effectLst/>
                <a:hlinkClick r:id="rId7"/>
              </a:rPr>
              <a:t>01:14:34</a:t>
            </a:r>
            <a:r>
              <a:rPr lang="en-US" sz="1050" dirty="0">
                <a:solidFill>
                  <a:srgbClr val="131313"/>
                </a:solidFill>
                <a:effectLst/>
              </a:rPr>
              <a:t> - What is Provider in Angular? </a:t>
            </a:r>
            <a:r>
              <a:rPr lang="en-US" sz="1050" dirty="0">
                <a:solidFill>
                  <a:srgbClr val="065FD4"/>
                </a:solidFill>
                <a:effectLst/>
                <a:hlinkClick r:id="rId8"/>
              </a:rPr>
              <a:t>01:15:46</a:t>
            </a:r>
            <a:r>
              <a:rPr lang="en-US" sz="1050" dirty="0">
                <a:solidFill>
                  <a:srgbClr val="131313"/>
                </a:solidFill>
                <a:effectLst/>
              </a:rPr>
              <a:t> - What is the role of @Injectable Decorator in a Service?</a:t>
            </a:r>
            <a:endParaRPr lang="en-IN" sz="2400" dirty="0"/>
          </a:p>
        </p:txBody>
      </p:sp>
      <p:sp>
        <p:nvSpPr>
          <p:cNvPr id="3" name="Content Placeholder 2">
            <a:extLst>
              <a:ext uri="{FF2B5EF4-FFF2-40B4-BE49-F238E27FC236}">
                <a16:creationId xmlns:a16="http://schemas.microsoft.com/office/drawing/2014/main" id="{3312DC04-5504-D029-2A65-C15ACEF99FFF}"/>
              </a:ext>
            </a:extLst>
          </p:cNvPr>
          <p:cNvSpPr>
            <a:spLocks noGrp="1"/>
          </p:cNvSpPr>
          <p:nvPr>
            <p:ph idx="1"/>
          </p:nvPr>
        </p:nvSpPr>
        <p:spPr>
          <a:xfrm>
            <a:off x="0" y="1825624"/>
            <a:ext cx="12192000" cy="5032375"/>
          </a:xfrm>
        </p:spPr>
        <p:txBody>
          <a:bodyPr/>
          <a:lstStyle/>
          <a:p>
            <a:endParaRPr lang="en-IN" dirty="0"/>
          </a:p>
        </p:txBody>
      </p:sp>
    </p:spTree>
    <p:extLst>
      <p:ext uri="{BB962C8B-B14F-4D97-AF65-F5344CB8AC3E}">
        <p14:creationId xmlns:p14="http://schemas.microsoft.com/office/powerpoint/2010/main" val="3116675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44B97-AA4D-130B-E6DC-AF90A7216A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ADCB96-AF56-696F-8298-A4570DBF275B}"/>
              </a:ext>
            </a:extLst>
          </p:cNvPr>
          <p:cNvSpPr>
            <a:spLocks noGrp="1"/>
          </p:cNvSpPr>
          <p:nvPr>
            <p:ph type="title"/>
          </p:nvPr>
        </p:nvSpPr>
        <p:spPr>
          <a:xfrm>
            <a:off x="0" y="1"/>
            <a:ext cx="12192000" cy="772159"/>
          </a:xfrm>
        </p:spPr>
        <p:txBody>
          <a:bodyPr>
            <a:noAutofit/>
          </a:bodyPr>
          <a:lstStyle/>
          <a:p>
            <a:r>
              <a:rPr lang="en-US" sz="1050" dirty="0">
                <a:solidFill>
                  <a:srgbClr val="065FD4"/>
                </a:solidFill>
                <a:effectLst/>
                <a:hlinkClick r:id="rId2"/>
              </a:rPr>
              <a:t>01:19:57</a:t>
            </a:r>
            <a:r>
              <a:rPr lang="en-US" sz="1050" dirty="0">
                <a:solidFill>
                  <a:srgbClr val="131313"/>
                </a:solidFill>
                <a:effectLst/>
              </a:rPr>
              <a:t> - Section 7 </a:t>
            </a:r>
            <a:r>
              <a:rPr lang="en-US" sz="1050" dirty="0">
                <a:solidFill>
                  <a:srgbClr val="065FD4"/>
                </a:solidFill>
                <a:effectLst/>
                <a:hlinkClick r:id="rId3"/>
              </a:rPr>
              <a:t>01:20:11</a:t>
            </a:r>
            <a:r>
              <a:rPr lang="en-US" sz="1050" dirty="0">
                <a:solidFill>
                  <a:srgbClr val="131313"/>
                </a:solidFill>
                <a:effectLst/>
              </a:rPr>
              <a:t> - What are Parent-Child Components? </a:t>
            </a:r>
            <a:r>
              <a:rPr lang="en-US" sz="1050" dirty="0">
                <a:solidFill>
                  <a:srgbClr val="065FD4"/>
                </a:solidFill>
                <a:effectLst/>
                <a:hlinkClick r:id="rId4"/>
              </a:rPr>
              <a:t>01:23:40</a:t>
            </a:r>
            <a:r>
              <a:rPr lang="en-US" sz="1050" dirty="0">
                <a:solidFill>
                  <a:srgbClr val="131313"/>
                </a:solidFill>
                <a:effectLst/>
              </a:rPr>
              <a:t> - What are Lifecycle Hooks in Angular? </a:t>
            </a:r>
            <a:r>
              <a:rPr lang="en-US" sz="1050" dirty="0">
                <a:solidFill>
                  <a:srgbClr val="065FD4"/>
                </a:solidFill>
                <a:effectLst/>
                <a:hlinkClick r:id="rId5"/>
              </a:rPr>
              <a:t>01:27:09</a:t>
            </a:r>
            <a:r>
              <a:rPr lang="en-US" sz="1050" dirty="0">
                <a:solidFill>
                  <a:srgbClr val="131313"/>
                </a:solidFill>
                <a:effectLst/>
              </a:rPr>
              <a:t> - What is a Constructor in Angular? </a:t>
            </a:r>
            <a:r>
              <a:rPr lang="en-US" sz="1050" dirty="0">
                <a:solidFill>
                  <a:srgbClr val="065FD4"/>
                </a:solidFill>
                <a:effectLst/>
                <a:hlinkClick r:id="rId6"/>
              </a:rPr>
              <a:t>01:29:24</a:t>
            </a:r>
            <a:r>
              <a:rPr lang="en-US" sz="1050" dirty="0">
                <a:solidFill>
                  <a:srgbClr val="131313"/>
                </a:solidFill>
                <a:effectLst/>
              </a:rPr>
              <a:t> - What is </a:t>
            </a:r>
            <a:r>
              <a:rPr lang="en-US" sz="1050" dirty="0" err="1">
                <a:solidFill>
                  <a:srgbClr val="131313"/>
                </a:solidFill>
                <a:effectLst/>
              </a:rPr>
              <a:t>ngOnInit</a:t>
            </a:r>
            <a:r>
              <a:rPr lang="en-US" sz="1050" dirty="0">
                <a:solidFill>
                  <a:srgbClr val="131313"/>
                </a:solidFill>
                <a:effectLst/>
              </a:rPr>
              <a:t> life cycle hook in Angular? </a:t>
            </a:r>
            <a:r>
              <a:rPr lang="en-US" sz="1050" dirty="0">
                <a:solidFill>
                  <a:srgbClr val="065FD4"/>
                </a:solidFill>
                <a:effectLst/>
                <a:hlinkClick r:id="rId7"/>
              </a:rPr>
              <a:t>01:30:52</a:t>
            </a:r>
            <a:r>
              <a:rPr lang="en-US" sz="1050" dirty="0">
                <a:solidFill>
                  <a:srgbClr val="131313"/>
                </a:solidFill>
                <a:effectLst/>
              </a:rPr>
              <a:t> - What is the difference between constructor and </a:t>
            </a:r>
            <a:r>
              <a:rPr lang="en-US" sz="1050" dirty="0" err="1">
                <a:solidFill>
                  <a:srgbClr val="131313"/>
                </a:solidFill>
                <a:effectLst/>
              </a:rPr>
              <a:t>ngOnInit</a:t>
            </a:r>
            <a:r>
              <a:rPr lang="en-US" sz="1050" dirty="0">
                <a:solidFill>
                  <a:srgbClr val="131313"/>
                </a:solidFill>
                <a:effectLst/>
              </a:rPr>
              <a:t>?</a:t>
            </a:r>
            <a:endParaRPr lang="en-IN" sz="2400" dirty="0"/>
          </a:p>
        </p:txBody>
      </p:sp>
      <p:sp>
        <p:nvSpPr>
          <p:cNvPr id="3" name="Content Placeholder 2">
            <a:extLst>
              <a:ext uri="{FF2B5EF4-FFF2-40B4-BE49-F238E27FC236}">
                <a16:creationId xmlns:a16="http://schemas.microsoft.com/office/drawing/2014/main" id="{855B1772-18FA-FDA0-923D-8AA25F755F70}"/>
              </a:ext>
            </a:extLst>
          </p:cNvPr>
          <p:cNvSpPr>
            <a:spLocks noGrp="1"/>
          </p:cNvSpPr>
          <p:nvPr>
            <p:ph idx="1"/>
          </p:nvPr>
        </p:nvSpPr>
        <p:spPr>
          <a:xfrm>
            <a:off x="0" y="1825624"/>
            <a:ext cx="12192000" cy="5032375"/>
          </a:xfrm>
        </p:spPr>
        <p:txBody>
          <a:bodyPr/>
          <a:lstStyle/>
          <a:p>
            <a:endParaRPr lang="en-IN" dirty="0"/>
          </a:p>
        </p:txBody>
      </p:sp>
    </p:spTree>
    <p:extLst>
      <p:ext uri="{BB962C8B-B14F-4D97-AF65-F5344CB8AC3E}">
        <p14:creationId xmlns:p14="http://schemas.microsoft.com/office/powerpoint/2010/main" val="225234711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10F38-BBE8-05C4-DE4A-25C9788125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CC5940-961F-6AF2-819D-FD68E411BC4E}"/>
              </a:ext>
            </a:extLst>
          </p:cNvPr>
          <p:cNvSpPr>
            <a:spLocks noGrp="1"/>
          </p:cNvSpPr>
          <p:nvPr>
            <p:ph type="title"/>
          </p:nvPr>
        </p:nvSpPr>
        <p:spPr>
          <a:xfrm>
            <a:off x="0" y="1"/>
            <a:ext cx="12192000" cy="772159"/>
          </a:xfrm>
        </p:spPr>
        <p:txBody>
          <a:bodyPr>
            <a:noAutofit/>
          </a:bodyPr>
          <a:lstStyle/>
          <a:p>
            <a:r>
              <a:rPr lang="en-US" sz="1050" dirty="0">
                <a:solidFill>
                  <a:srgbClr val="065FD4"/>
                </a:solidFill>
                <a:effectLst/>
                <a:hlinkClick r:id="rId2"/>
              </a:rPr>
              <a:t>01:35:21</a:t>
            </a:r>
            <a:r>
              <a:rPr lang="en-US" sz="1050" dirty="0">
                <a:solidFill>
                  <a:srgbClr val="131313"/>
                </a:solidFill>
                <a:effectLst/>
              </a:rPr>
              <a:t> - Section 8 </a:t>
            </a:r>
            <a:r>
              <a:rPr lang="en-US" sz="1050" dirty="0">
                <a:solidFill>
                  <a:srgbClr val="065FD4"/>
                </a:solidFill>
                <a:effectLst/>
                <a:hlinkClick r:id="rId3"/>
              </a:rPr>
              <a:t>01:36:01</a:t>
            </a:r>
            <a:r>
              <a:rPr lang="en-US" sz="1050" dirty="0">
                <a:solidFill>
                  <a:srgbClr val="131313"/>
                </a:solidFill>
                <a:effectLst/>
              </a:rPr>
              <a:t> - What are Asynchronous operations? </a:t>
            </a:r>
            <a:r>
              <a:rPr lang="en-US" sz="1050" dirty="0">
                <a:solidFill>
                  <a:srgbClr val="065FD4"/>
                </a:solidFill>
                <a:effectLst/>
                <a:hlinkClick r:id="rId4"/>
              </a:rPr>
              <a:t>01:38:20</a:t>
            </a:r>
            <a:r>
              <a:rPr lang="en-US" sz="1050" dirty="0">
                <a:solidFill>
                  <a:srgbClr val="131313"/>
                </a:solidFill>
                <a:effectLst/>
              </a:rPr>
              <a:t> - What is the difference between Promise and Observable? </a:t>
            </a:r>
            <a:r>
              <a:rPr lang="en-US" sz="1050" dirty="0">
                <a:solidFill>
                  <a:srgbClr val="065FD4"/>
                </a:solidFill>
                <a:effectLst/>
                <a:hlinkClick r:id="rId5"/>
              </a:rPr>
              <a:t>01:42:47</a:t>
            </a:r>
            <a:r>
              <a:rPr lang="en-US" sz="1050" dirty="0">
                <a:solidFill>
                  <a:srgbClr val="131313"/>
                </a:solidFill>
                <a:effectLst/>
              </a:rPr>
              <a:t> - What is </a:t>
            </a:r>
            <a:r>
              <a:rPr lang="en-US" sz="1050" dirty="0" err="1">
                <a:solidFill>
                  <a:srgbClr val="131313"/>
                </a:solidFill>
                <a:effectLst/>
              </a:rPr>
              <a:t>RxJS</a:t>
            </a:r>
            <a:r>
              <a:rPr lang="en-US" sz="1050" dirty="0">
                <a:solidFill>
                  <a:srgbClr val="131313"/>
                </a:solidFill>
                <a:effectLst/>
              </a:rPr>
              <a:t>? </a:t>
            </a:r>
            <a:r>
              <a:rPr lang="en-US" sz="1050" dirty="0">
                <a:solidFill>
                  <a:srgbClr val="065FD4"/>
                </a:solidFill>
                <a:effectLst/>
                <a:hlinkClick r:id="rId6"/>
              </a:rPr>
              <a:t>01:45:21</a:t>
            </a:r>
            <a:r>
              <a:rPr lang="en-US" sz="1050" dirty="0">
                <a:solidFill>
                  <a:srgbClr val="131313"/>
                </a:solidFill>
                <a:effectLst/>
              </a:rPr>
              <a:t> - What is Observable? How to implement Observable </a:t>
            </a:r>
            <a:r>
              <a:rPr lang="en-US" sz="1050" dirty="0">
                <a:solidFill>
                  <a:srgbClr val="065FD4"/>
                </a:solidFill>
                <a:effectLst/>
                <a:hlinkClick r:id="rId7"/>
              </a:rPr>
              <a:t>01:50:10</a:t>
            </a:r>
            <a:r>
              <a:rPr lang="en-US" sz="1050" dirty="0">
                <a:solidFill>
                  <a:srgbClr val="131313"/>
                </a:solidFill>
                <a:effectLst/>
              </a:rPr>
              <a:t> - What is the role of </a:t>
            </a:r>
            <a:r>
              <a:rPr lang="en-US" sz="1050" dirty="0" err="1">
                <a:solidFill>
                  <a:srgbClr val="131313"/>
                </a:solidFill>
                <a:effectLst/>
              </a:rPr>
              <a:t>HttpClient</a:t>
            </a:r>
            <a:r>
              <a:rPr lang="en-US" sz="1050" dirty="0">
                <a:solidFill>
                  <a:srgbClr val="131313"/>
                </a:solidFill>
                <a:effectLst/>
              </a:rPr>
              <a:t> in Angular?</a:t>
            </a:r>
            <a:endParaRPr lang="en-IN" sz="2400" dirty="0"/>
          </a:p>
        </p:txBody>
      </p:sp>
      <p:sp>
        <p:nvSpPr>
          <p:cNvPr id="3" name="Content Placeholder 2">
            <a:extLst>
              <a:ext uri="{FF2B5EF4-FFF2-40B4-BE49-F238E27FC236}">
                <a16:creationId xmlns:a16="http://schemas.microsoft.com/office/drawing/2014/main" id="{10980A97-71E2-AB52-B333-03BBA3D5632F}"/>
              </a:ext>
            </a:extLst>
          </p:cNvPr>
          <p:cNvSpPr>
            <a:spLocks noGrp="1"/>
          </p:cNvSpPr>
          <p:nvPr>
            <p:ph idx="1"/>
          </p:nvPr>
        </p:nvSpPr>
        <p:spPr>
          <a:xfrm>
            <a:off x="0" y="1825624"/>
            <a:ext cx="12192000" cy="5032375"/>
          </a:xfrm>
        </p:spPr>
        <p:txBody>
          <a:bodyPr/>
          <a:lstStyle/>
          <a:p>
            <a:endParaRPr lang="en-IN" dirty="0"/>
          </a:p>
        </p:txBody>
      </p:sp>
    </p:spTree>
    <p:extLst>
      <p:ext uri="{BB962C8B-B14F-4D97-AF65-F5344CB8AC3E}">
        <p14:creationId xmlns:p14="http://schemas.microsoft.com/office/powerpoint/2010/main" val="10016743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FA931-0876-EB4C-542C-420B6FEFE0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FB3B0F-E08D-64DE-36DF-B46427F3B922}"/>
              </a:ext>
            </a:extLst>
          </p:cNvPr>
          <p:cNvSpPr>
            <a:spLocks noGrp="1"/>
          </p:cNvSpPr>
          <p:nvPr>
            <p:ph type="title"/>
          </p:nvPr>
        </p:nvSpPr>
        <p:spPr>
          <a:xfrm>
            <a:off x="0" y="1"/>
            <a:ext cx="12192000" cy="772159"/>
          </a:xfrm>
        </p:spPr>
        <p:txBody>
          <a:bodyPr>
            <a:noAutofit/>
          </a:bodyPr>
          <a:lstStyle/>
          <a:p>
            <a:r>
              <a:rPr lang="en-US" sz="1050" dirty="0">
                <a:solidFill>
                  <a:srgbClr val="065FD4"/>
                </a:solidFill>
                <a:effectLst/>
                <a:hlinkClick r:id="rId2"/>
              </a:rPr>
              <a:t>01:51:26</a:t>
            </a:r>
            <a:r>
              <a:rPr lang="en-US" sz="1050" dirty="0">
                <a:solidFill>
                  <a:srgbClr val="131313"/>
                </a:solidFill>
                <a:effectLst/>
              </a:rPr>
              <a:t> - Section 9 </a:t>
            </a:r>
            <a:r>
              <a:rPr lang="en-US" sz="1050" dirty="0">
                <a:solidFill>
                  <a:srgbClr val="065FD4"/>
                </a:solidFill>
                <a:effectLst/>
                <a:hlinkClick r:id="rId3"/>
              </a:rPr>
              <a:t>01:51:50</a:t>
            </a:r>
            <a:r>
              <a:rPr lang="en-US" sz="1050" dirty="0">
                <a:solidFill>
                  <a:srgbClr val="131313"/>
                </a:solidFill>
                <a:effectLst/>
              </a:rPr>
              <a:t> - What is Typescript? Or What is the difference between Typescript and </a:t>
            </a:r>
            <a:r>
              <a:rPr lang="en-US" sz="1050" dirty="0" err="1">
                <a:solidFill>
                  <a:srgbClr val="131313"/>
                </a:solidFill>
                <a:effectLst/>
              </a:rPr>
              <a:t>Javascript</a:t>
            </a:r>
            <a:r>
              <a:rPr lang="en-US" sz="1050" dirty="0">
                <a:solidFill>
                  <a:srgbClr val="131313"/>
                </a:solidFill>
                <a:effectLst/>
              </a:rPr>
              <a:t>? </a:t>
            </a:r>
            <a:r>
              <a:rPr lang="en-US" sz="1050" dirty="0">
                <a:solidFill>
                  <a:srgbClr val="065FD4"/>
                </a:solidFill>
                <a:effectLst/>
                <a:hlinkClick r:id="rId4"/>
              </a:rPr>
              <a:t>01:57:55</a:t>
            </a:r>
            <a:r>
              <a:rPr lang="en-US" sz="1050" dirty="0">
                <a:solidFill>
                  <a:srgbClr val="131313"/>
                </a:solidFill>
                <a:effectLst/>
              </a:rPr>
              <a:t> - What is the difference between let and var keyword? </a:t>
            </a:r>
            <a:r>
              <a:rPr lang="en-US" sz="1050" dirty="0">
                <a:solidFill>
                  <a:srgbClr val="065FD4"/>
                </a:solidFill>
                <a:effectLst/>
                <a:hlinkClick r:id="rId5"/>
              </a:rPr>
              <a:t>2:00:59</a:t>
            </a:r>
            <a:r>
              <a:rPr lang="en-US" sz="1050" dirty="0">
                <a:solidFill>
                  <a:srgbClr val="131313"/>
                </a:solidFill>
                <a:effectLst/>
              </a:rPr>
              <a:t> - What is Type annotation? </a:t>
            </a:r>
            <a:r>
              <a:rPr lang="en-US" sz="1050" dirty="0">
                <a:solidFill>
                  <a:srgbClr val="065FD4"/>
                </a:solidFill>
                <a:effectLst/>
                <a:hlinkClick r:id="rId6"/>
              </a:rPr>
              <a:t>02:02:27</a:t>
            </a:r>
            <a:r>
              <a:rPr lang="en-US" sz="1050" dirty="0">
                <a:solidFill>
                  <a:srgbClr val="131313"/>
                </a:solidFill>
                <a:effectLst/>
              </a:rPr>
              <a:t> - What are Built in/ Primitive and User-Defined/ Non-primitive Types in Typescript? </a:t>
            </a:r>
            <a:r>
              <a:rPr lang="en-US" sz="1050" dirty="0">
                <a:solidFill>
                  <a:srgbClr val="065FD4"/>
                </a:solidFill>
                <a:effectLst/>
                <a:hlinkClick r:id="rId7"/>
              </a:rPr>
              <a:t>02:04:21</a:t>
            </a:r>
            <a:r>
              <a:rPr lang="en-US" sz="1050" dirty="0">
                <a:solidFill>
                  <a:srgbClr val="131313"/>
                </a:solidFill>
                <a:effectLst/>
              </a:rPr>
              <a:t> - What is “any” type in Typescript? </a:t>
            </a:r>
            <a:r>
              <a:rPr lang="en-US" sz="1050" dirty="0">
                <a:solidFill>
                  <a:srgbClr val="065FD4"/>
                </a:solidFill>
                <a:effectLst/>
                <a:hlinkClick r:id="rId8"/>
              </a:rPr>
              <a:t>02:06:37</a:t>
            </a:r>
            <a:r>
              <a:rPr lang="en-US" sz="1050" dirty="0">
                <a:solidFill>
                  <a:srgbClr val="131313"/>
                </a:solidFill>
                <a:effectLst/>
              </a:rPr>
              <a:t> - What is Enum type in Typescript? </a:t>
            </a:r>
            <a:r>
              <a:rPr lang="en-US" sz="1050" dirty="0">
                <a:solidFill>
                  <a:srgbClr val="065FD4"/>
                </a:solidFill>
                <a:effectLst/>
                <a:hlinkClick r:id="rId9"/>
              </a:rPr>
              <a:t>02:08:48</a:t>
            </a:r>
            <a:r>
              <a:rPr lang="en-US" sz="1050" dirty="0">
                <a:solidFill>
                  <a:srgbClr val="131313"/>
                </a:solidFill>
                <a:effectLst/>
              </a:rPr>
              <a:t> - What is Type Assertion in Typescript? </a:t>
            </a:r>
            <a:r>
              <a:rPr lang="en-US" sz="1050" dirty="0">
                <a:solidFill>
                  <a:srgbClr val="065FD4"/>
                </a:solidFill>
                <a:effectLst/>
                <a:hlinkClick r:id="rId10"/>
              </a:rPr>
              <a:t>02:10:47</a:t>
            </a:r>
            <a:r>
              <a:rPr lang="en-US" sz="1050" dirty="0">
                <a:solidFill>
                  <a:srgbClr val="131313"/>
                </a:solidFill>
                <a:effectLst/>
              </a:rPr>
              <a:t> - What are Arrow Functions in Typescript?</a:t>
            </a:r>
            <a:endParaRPr lang="en-IN" sz="2400" dirty="0"/>
          </a:p>
        </p:txBody>
      </p:sp>
      <p:sp>
        <p:nvSpPr>
          <p:cNvPr id="3" name="Content Placeholder 2">
            <a:extLst>
              <a:ext uri="{FF2B5EF4-FFF2-40B4-BE49-F238E27FC236}">
                <a16:creationId xmlns:a16="http://schemas.microsoft.com/office/drawing/2014/main" id="{CDF5F443-7024-E9BB-A623-0E95575CA5B3}"/>
              </a:ext>
            </a:extLst>
          </p:cNvPr>
          <p:cNvSpPr>
            <a:spLocks noGrp="1"/>
          </p:cNvSpPr>
          <p:nvPr>
            <p:ph idx="1"/>
          </p:nvPr>
        </p:nvSpPr>
        <p:spPr>
          <a:xfrm>
            <a:off x="0" y="1825624"/>
            <a:ext cx="12192000" cy="5032375"/>
          </a:xfrm>
        </p:spPr>
        <p:txBody>
          <a:bodyPr/>
          <a:lstStyle/>
          <a:p>
            <a:endParaRPr lang="en-IN" dirty="0"/>
          </a:p>
        </p:txBody>
      </p:sp>
    </p:spTree>
    <p:extLst>
      <p:ext uri="{BB962C8B-B14F-4D97-AF65-F5344CB8AC3E}">
        <p14:creationId xmlns:p14="http://schemas.microsoft.com/office/powerpoint/2010/main" val="418253024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DC4C8-992F-B507-F1E6-E37D84D9E85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293A037-922F-54FE-AF9E-DCC15D56AEB4}"/>
              </a:ext>
            </a:extLst>
          </p:cNvPr>
          <p:cNvSpPr>
            <a:spLocks noGrp="1"/>
          </p:cNvSpPr>
          <p:nvPr>
            <p:ph idx="1"/>
          </p:nvPr>
        </p:nvSpPr>
        <p:spPr/>
        <p:txBody>
          <a:bodyPr>
            <a:normAutofit/>
          </a:bodyPr>
          <a:lstStyle/>
          <a:p>
            <a:r>
              <a:rPr lang="en-US" dirty="0"/>
              <a:t>Component and life cycle hooks</a:t>
            </a:r>
          </a:p>
          <a:p>
            <a:r>
              <a:rPr lang="en-US" dirty="0"/>
              <a:t>Routing </a:t>
            </a:r>
          </a:p>
          <a:p>
            <a:r>
              <a:rPr lang="en-US" dirty="0"/>
              <a:t>Observables</a:t>
            </a:r>
            <a:r>
              <a:rPr lang="en-IN" dirty="0"/>
              <a:t>\</a:t>
            </a:r>
            <a:r>
              <a:rPr lang="en-IN" dirty="0" err="1"/>
              <a:t>HTTPClient</a:t>
            </a:r>
            <a:r>
              <a:rPr lang="en-IN" dirty="0"/>
              <a:t>\</a:t>
            </a:r>
            <a:r>
              <a:rPr lang="en-IN" dirty="0" err="1"/>
              <a:t>RxJS</a:t>
            </a:r>
            <a:endParaRPr lang="en-IN" dirty="0"/>
          </a:p>
          <a:p>
            <a:r>
              <a:rPr lang="en-IN" dirty="0"/>
              <a:t>Typescript Basics</a:t>
            </a:r>
          </a:p>
          <a:p>
            <a:r>
              <a:rPr lang="en-IN" dirty="0"/>
              <a:t>Typescript OOPS</a:t>
            </a:r>
          </a:p>
          <a:p>
            <a:r>
              <a:rPr lang="en-IN" dirty="0"/>
              <a:t>Angular Forms</a:t>
            </a:r>
          </a:p>
          <a:p>
            <a:r>
              <a:rPr lang="en-IN" dirty="0"/>
              <a:t>Authentication</a:t>
            </a:r>
          </a:p>
          <a:p>
            <a:r>
              <a:rPr lang="en-IN" dirty="0"/>
              <a:t>Component communication</a:t>
            </a:r>
            <a:endParaRPr lang="en-US" dirty="0"/>
          </a:p>
        </p:txBody>
      </p:sp>
    </p:spTree>
    <p:extLst>
      <p:ext uri="{BB962C8B-B14F-4D97-AF65-F5344CB8AC3E}">
        <p14:creationId xmlns:p14="http://schemas.microsoft.com/office/powerpoint/2010/main" val="1370877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00:17:14</a:t>
            </a:r>
            <a:r>
              <a:rPr lang="en-US" b="0" i="0" dirty="0">
                <a:solidFill>
                  <a:srgbClr val="0F0F0F"/>
                </a:solidFill>
                <a:effectLst/>
                <a:latin typeface="Roboto" panose="02000000000000000000" pitchFamily="2" charset="0"/>
              </a:rPr>
              <a:t> - What is a Selector and Template?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2048391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00:18:40</a:t>
            </a:r>
            <a:r>
              <a:rPr lang="en-US" b="0" i="0" dirty="0">
                <a:solidFill>
                  <a:srgbClr val="0F0F0F"/>
                </a:solidFill>
                <a:effectLst/>
                <a:latin typeface="Roboto" panose="02000000000000000000" pitchFamily="2" charset="0"/>
              </a:rPr>
              <a:t> - What is Module in Angular? What is </a:t>
            </a:r>
            <a:r>
              <a:rPr lang="en-US" b="0" i="0" dirty="0" err="1">
                <a:solidFill>
                  <a:srgbClr val="0F0F0F"/>
                </a:solidFill>
                <a:effectLst/>
                <a:latin typeface="Roboto" panose="02000000000000000000" pitchFamily="2" charset="0"/>
              </a:rPr>
              <a:t>app.module.ts</a:t>
            </a:r>
            <a:r>
              <a:rPr lang="en-US" b="0" i="0" dirty="0">
                <a:solidFill>
                  <a:srgbClr val="0F0F0F"/>
                </a:solidFill>
                <a:effectLst/>
                <a:latin typeface="Roboto" panose="02000000000000000000" pitchFamily="2" charset="0"/>
              </a:rPr>
              <a:t> file?</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3804211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dirty="0">
                <a:solidFill>
                  <a:srgbClr val="0F0F0F"/>
                </a:solidFill>
                <a:effectLst/>
                <a:latin typeface="Roboto" panose="02000000000000000000" pitchFamily="2" charset="0"/>
              </a:rPr>
              <a:t> </a:t>
            </a:r>
            <a:r>
              <a:rPr lang="en-US" b="0" i="0" u="none" strike="noStrike" dirty="0">
                <a:solidFill>
                  <a:srgbClr val="065FD4"/>
                </a:solidFill>
                <a:effectLst/>
                <a:latin typeface="Roboto" panose="02000000000000000000" pitchFamily="2" charset="0"/>
                <a:hlinkClick r:id="rId2"/>
              </a:rPr>
              <a:t>00:21:43</a:t>
            </a:r>
            <a:r>
              <a:rPr lang="en-US" b="0" i="0" dirty="0">
                <a:solidFill>
                  <a:srgbClr val="0F0F0F"/>
                </a:solidFill>
                <a:effectLst/>
                <a:latin typeface="Roboto" panose="02000000000000000000" pitchFamily="2" charset="0"/>
              </a:rPr>
              <a:t> - How an Angular App gets Loaded and Started? What are index.html, app-root, selector and </a:t>
            </a:r>
            <a:r>
              <a:rPr lang="en-US" b="0" i="0" dirty="0" err="1">
                <a:solidFill>
                  <a:srgbClr val="0F0F0F"/>
                </a:solidFill>
                <a:effectLst/>
                <a:latin typeface="Roboto" panose="02000000000000000000" pitchFamily="2" charset="0"/>
              </a:rPr>
              <a:t>main.ts</a:t>
            </a:r>
            <a:r>
              <a:rPr lang="en-US" b="0" i="0" dirty="0">
                <a:solidFill>
                  <a:srgbClr val="0F0F0F"/>
                </a:solidFill>
                <a:effectLst/>
                <a:latin typeface="Roboto" panose="02000000000000000000" pitchFamily="2" charset="0"/>
              </a:rPr>
              <a:t>?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34998830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00:25:42</a:t>
            </a:r>
            <a:r>
              <a:rPr lang="en-US" b="0" i="0" dirty="0">
                <a:solidFill>
                  <a:srgbClr val="0F0F0F"/>
                </a:solidFill>
                <a:effectLst/>
                <a:latin typeface="Roboto" panose="02000000000000000000" pitchFamily="2" charset="0"/>
              </a:rPr>
              <a:t> - What is a Bootstrapped Module &amp; Bootstrapped Component?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441527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00:27:20</a:t>
            </a:r>
            <a:r>
              <a:rPr lang="en-US" b="0" i="0" dirty="0">
                <a:solidFill>
                  <a:srgbClr val="0F0F0F"/>
                </a:solidFill>
                <a:effectLst/>
                <a:latin typeface="Roboto" panose="02000000000000000000" pitchFamily="2" charset="0"/>
              </a:rPr>
              <a:t> - Section 3 </a:t>
            </a:r>
            <a:r>
              <a:rPr lang="en-US" b="0" i="0" u="none" strike="noStrike" dirty="0">
                <a:solidFill>
                  <a:srgbClr val="065FD4"/>
                </a:solidFill>
                <a:effectLst/>
                <a:latin typeface="Roboto" panose="02000000000000000000" pitchFamily="2" charset="0"/>
                <a:hlinkClick r:id="rId3"/>
              </a:rPr>
              <a:t>00:27:54</a:t>
            </a:r>
            <a:r>
              <a:rPr lang="en-US" b="0" i="0" dirty="0">
                <a:solidFill>
                  <a:srgbClr val="0F0F0F"/>
                </a:solidFill>
                <a:effectLst/>
                <a:latin typeface="Roboto" panose="02000000000000000000" pitchFamily="2" charset="0"/>
              </a:rPr>
              <a:t> - What is Data Binding in Angular?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3637602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00:30:13</a:t>
            </a:r>
            <a:r>
              <a:rPr lang="en-US" b="0" i="0" dirty="0">
                <a:solidFill>
                  <a:srgbClr val="0F0F0F"/>
                </a:solidFill>
                <a:effectLst/>
                <a:latin typeface="Roboto" panose="02000000000000000000" pitchFamily="2" charset="0"/>
              </a:rPr>
              <a:t> - What is String Interpolation in Angular?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620444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EB49E-4BAB-747E-C63B-0B682434FF91}"/>
              </a:ext>
            </a:extLst>
          </p:cNvPr>
          <p:cNvSpPr>
            <a:spLocks noGrp="1"/>
          </p:cNvSpPr>
          <p:nvPr>
            <p:ph type="title"/>
          </p:nvPr>
        </p:nvSpPr>
        <p:spPr>
          <a:xfrm>
            <a:off x="0" y="1"/>
            <a:ext cx="12192000" cy="772159"/>
          </a:xfrm>
        </p:spPr>
        <p:txBody>
          <a:bodyPr>
            <a:normAutofit/>
          </a:bodyPr>
          <a:lstStyle/>
          <a:p>
            <a:r>
              <a:rPr lang="en-US" b="1" dirty="0"/>
              <a:t>Angular Basic Interview Questions for Freshers</a:t>
            </a:r>
            <a:endParaRPr lang="en-IN" dirty="0"/>
          </a:p>
        </p:txBody>
      </p:sp>
      <p:sp>
        <p:nvSpPr>
          <p:cNvPr id="3" name="Content Placeholder 2">
            <a:extLst>
              <a:ext uri="{FF2B5EF4-FFF2-40B4-BE49-F238E27FC236}">
                <a16:creationId xmlns:a16="http://schemas.microsoft.com/office/drawing/2014/main" id="{D381EB8F-C777-0116-93F8-3B646C8D9380}"/>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6969431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00:32:08</a:t>
            </a:r>
            <a:r>
              <a:rPr lang="en-US" b="0" i="0" dirty="0">
                <a:solidFill>
                  <a:srgbClr val="0F0F0F"/>
                </a:solidFill>
                <a:effectLst/>
                <a:latin typeface="Roboto" panose="02000000000000000000" pitchFamily="2" charset="0"/>
              </a:rPr>
              <a:t> - What is Property Binding in Angular?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29599333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00:35:06</a:t>
            </a:r>
            <a:r>
              <a:rPr lang="en-US" b="0" i="0" dirty="0">
                <a:solidFill>
                  <a:srgbClr val="0F0F0F"/>
                </a:solidFill>
                <a:effectLst/>
                <a:latin typeface="Roboto" panose="02000000000000000000" pitchFamily="2" charset="0"/>
              </a:rPr>
              <a:t> - What is Event Binding in Angular?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4004218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00:38:07</a:t>
            </a:r>
            <a:r>
              <a:rPr lang="en-US" b="0" i="0" dirty="0">
                <a:solidFill>
                  <a:srgbClr val="0F0F0F"/>
                </a:solidFill>
                <a:effectLst/>
                <a:latin typeface="Roboto" panose="02000000000000000000" pitchFamily="2" charset="0"/>
              </a:rPr>
              <a:t> - What is Two way Binding in Angular?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34939585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00:41:55</a:t>
            </a:r>
            <a:r>
              <a:rPr lang="en-US" b="0" i="0" dirty="0">
                <a:solidFill>
                  <a:srgbClr val="0F0F0F"/>
                </a:solidFill>
                <a:effectLst/>
                <a:latin typeface="Roboto" panose="02000000000000000000" pitchFamily="2" charset="0"/>
              </a:rPr>
              <a:t> - Section 4 </a:t>
            </a:r>
            <a:r>
              <a:rPr lang="en-US" b="0" i="0" u="none" strike="noStrike" dirty="0">
                <a:solidFill>
                  <a:srgbClr val="065FD4"/>
                </a:solidFill>
                <a:effectLst/>
                <a:latin typeface="Roboto" panose="02000000000000000000" pitchFamily="2" charset="0"/>
                <a:hlinkClick r:id="rId3"/>
              </a:rPr>
              <a:t>00:42:19</a:t>
            </a:r>
            <a:r>
              <a:rPr lang="en-US" b="0" i="0" dirty="0">
                <a:solidFill>
                  <a:srgbClr val="0F0F0F"/>
                </a:solidFill>
                <a:effectLst/>
                <a:latin typeface="Roboto" panose="02000000000000000000" pitchFamily="2" charset="0"/>
              </a:rPr>
              <a:t> - What are Directives? What are the type of directives?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1015868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00:44:49</a:t>
            </a:r>
            <a:r>
              <a:rPr lang="en-US" b="0" i="0" dirty="0">
                <a:solidFill>
                  <a:srgbClr val="0F0F0F"/>
                </a:solidFill>
                <a:effectLst/>
                <a:latin typeface="Roboto" panose="02000000000000000000" pitchFamily="2" charset="0"/>
              </a:rPr>
              <a:t> - What is *</a:t>
            </a:r>
            <a:r>
              <a:rPr lang="en-US" b="0" i="0" dirty="0" err="1">
                <a:solidFill>
                  <a:srgbClr val="0F0F0F"/>
                </a:solidFill>
                <a:effectLst/>
                <a:latin typeface="Roboto" panose="02000000000000000000" pitchFamily="2" charset="0"/>
              </a:rPr>
              <a:t>ngIf</a:t>
            </a:r>
            <a:r>
              <a:rPr lang="en-US" b="0" i="0" dirty="0">
                <a:solidFill>
                  <a:srgbClr val="0F0F0F"/>
                </a:solidFill>
                <a:effectLst/>
                <a:latin typeface="Roboto" panose="02000000000000000000" pitchFamily="2" charset="0"/>
              </a:rPr>
              <a:t> Structural directive?</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3868365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dirty="0">
                <a:solidFill>
                  <a:srgbClr val="0F0F0F"/>
                </a:solidFill>
                <a:effectLst/>
                <a:latin typeface="Roboto" panose="02000000000000000000" pitchFamily="2" charset="0"/>
              </a:rPr>
              <a:t> </a:t>
            </a:r>
            <a:r>
              <a:rPr lang="en-US" b="0" i="0" u="none" strike="noStrike" dirty="0">
                <a:solidFill>
                  <a:srgbClr val="065FD4"/>
                </a:solidFill>
                <a:effectLst/>
                <a:latin typeface="Roboto" panose="02000000000000000000" pitchFamily="2" charset="0"/>
                <a:hlinkClick r:id="rId2"/>
              </a:rPr>
              <a:t>00:46:43</a:t>
            </a:r>
            <a:r>
              <a:rPr lang="en-US" b="0" i="0" dirty="0">
                <a:solidFill>
                  <a:srgbClr val="0F0F0F"/>
                </a:solidFill>
                <a:effectLst/>
                <a:latin typeface="Roboto" panose="02000000000000000000" pitchFamily="2" charset="0"/>
              </a:rPr>
              <a:t> - What is *</a:t>
            </a:r>
            <a:r>
              <a:rPr lang="en-US" b="0" i="0" dirty="0" err="1">
                <a:solidFill>
                  <a:srgbClr val="0F0F0F"/>
                </a:solidFill>
                <a:effectLst/>
                <a:latin typeface="Roboto" panose="02000000000000000000" pitchFamily="2" charset="0"/>
              </a:rPr>
              <a:t>ngFor</a:t>
            </a:r>
            <a:r>
              <a:rPr lang="en-US" b="0" i="0" dirty="0">
                <a:solidFill>
                  <a:srgbClr val="0F0F0F"/>
                </a:solidFill>
                <a:effectLst/>
                <a:latin typeface="Roboto" panose="02000000000000000000" pitchFamily="2" charset="0"/>
              </a:rPr>
              <a:t> Structural directive?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41088234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00:48:06</a:t>
            </a:r>
            <a:r>
              <a:rPr lang="en-US" b="0" i="0" dirty="0">
                <a:solidFill>
                  <a:srgbClr val="0F0F0F"/>
                </a:solidFill>
                <a:effectLst/>
                <a:latin typeface="Roboto" panose="02000000000000000000" pitchFamily="2" charset="0"/>
              </a:rPr>
              <a:t> - What is *</a:t>
            </a:r>
            <a:r>
              <a:rPr lang="en-US" b="0" i="0" dirty="0" err="1">
                <a:solidFill>
                  <a:srgbClr val="0F0F0F"/>
                </a:solidFill>
                <a:effectLst/>
                <a:latin typeface="Roboto" panose="02000000000000000000" pitchFamily="2" charset="0"/>
              </a:rPr>
              <a:t>ngSwitch</a:t>
            </a:r>
            <a:r>
              <a:rPr lang="en-US" b="0" i="0" dirty="0">
                <a:solidFill>
                  <a:srgbClr val="0F0F0F"/>
                </a:solidFill>
                <a:effectLst/>
                <a:latin typeface="Roboto" panose="02000000000000000000" pitchFamily="2" charset="0"/>
              </a:rPr>
              <a:t> Structural directive?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3953364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00:50:35</a:t>
            </a:r>
            <a:r>
              <a:rPr lang="en-US" b="0" i="0" dirty="0">
                <a:solidFill>
                  <a:srgbClr val="0F0F0F"/>
                </a:solidFill>
                <a:effectLst/>
                <a:latin typeface="Roboto" panose="02000000000000000000" pitchFamily="2" charset="0"/>
              </a:rPr>
              <a:t> - What is [</a:t>
            </a:r>
            <a:r>
              <a:rPr lang="en-US" b="0" i="0" dirty="0" err="1">
                <a:solidFill>
                  <a:srgbClr val="0F0F0F"/>
                </a:solidFill>
                <a:effectLst/>
                <a:latin typeface="Roboto" panose="02000000000000000000" pitchFamily="2" charset="0"/>
              </a:rPr>
              <a:t>ngStyle</a:t>
            </a:r>
            <a:r>
              <a:rPr lang="en-US" b="0" i="0" dirty="0">
                <a:solidFill>
                  <a:srgbClr val="0F0F0F"/>
                </a:solidFill>
                <a:effectLst/>
                <a:latin typeface="Roboto" panose="02000000000000000000" pitchFamily="2" charset="0"/>
              </a:rPr>
              <a:t>] Attribute directive?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36779899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00:53:45</a:t>
            </a:r>
            <a:r>
              <a:rPr lang="en-US" b="0" i="0" dirty="0">
                <a:solidFill>
                  <a:srgbClr val="0F0F0F"/>
                </a:solidFill>
                <a:effectLst/>
                <a:latin typeface="Roboto" panose="02000000000000000000" pitchFamily="2" charset="0"/>
              </a:rPr>
              <a:t> - What is [</a:t>
            </a:r>
            <a:r>
              <a:rPr lang="en-US" b="0" i="0" dirty="0" err="1">
                <a:solidFill>
                  <a:srgbClr val="0F0F0F"/>
                </a:solidFill>
                <a:effectLst/>
                <a:latin typeface="Roboto" panose="02000000000000000000" pitchFamily="2" charset="0"/>
              </a:rPr>
              <a:t>ngClass</a:t>
            </a:r>
            <a:r>
              <a:rPr lang="en-US" b="0" i="0" dirty="0">
                <a:solidFill>
                  <a:srgbClr val="0F0F0F"/>
                </a:solidFill>
                <a:effectLst/>
                <a:latin typeface="Roboto" panose="02000000000000000000" pitchFamily="2" charset="0"/>
              </a:rPr>
              <a:t>] Attribute directive?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3601986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00:56:26</a:t>
            </a:r>
            <a:r>
              <a:rPr lang="en-US" b="0" i="0" dirty="0">
                <a:solidFill>
                  <a:srgbClr val="0F0F0F"/>
                </a:solidFill>
                <a:effectLst/>
                <a:latin typeface="Roboto" panose="02000000000000000000" pitchFamily="2" charset="0"/>
              </a:rPr>
              <a:t> - What is the difference between Component, Attribute and Structural Directives?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660024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CE888-73C0-1715-34F5-7E9F90DD89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0D9835-650A-EBFF-C980-62395672B4A3}"/>
              </a:ext>
            </a:extLst>
          </p:cNvPr>
          <p:cNvSpPr>
            <a:spLocks noGrp="1"/>
          </p:cNvSpPr>
          <p:nvPr>
            <p:ph type="title"/>
          </p:nvPr>
        </p:nvSpPr>
        <p:spPr>
          <a:xfrm>
            <a:off x="0" y="1"/>
            <a:ext cx="12192000" cy="772159"/>
          </a:xfrm>
        </p:spPr>
        <p:txBody>
          <a:bodyPr>
            <a:normAutofit/>
          </a:bodyPr>
          <a:lstStyle/>
          <a:p>
            <a:r>
              <a:rPr lang="en-IN" b="1" dirty="0"/>
              <a:t>1. What is Angular?</a:t>
            </a:r>
            <a:endParaRPr lang="en-IN" dirty="0"/>
          </a:p>
        </p:txBody>
      </p:sp>
      <p:sp>
        <p:nvSpPr>
          <p:cNvPr id="3" name="Content Placeholder 2">
            <a:extLst>
              <a:ext uri="{FF2B5EF4-FFF2-40B4-BE49-F238E27FC236}">
                <a16:creationId xmlns:a16="http://schemas.microsoft.com/office/drawing/2014/main" id="{A7D9A629-D98A-8E52-879E-70B2F3960C00}"/>
              </a:ext>
            </a:extLst>
          </p:cNvPr>
          <p:cNvSpPr>
            <a:spLocks noGrp="1"/>
          </p:cNvSpPr>
          <p:nvPr>
            <p:ph idx="1"/>
          </p:nvPr>
        </p:nvSpPr>
        <p:spPr>
          <a:xfrm>
            <a:off x="0" y="596264"/>
            <a:ext cx="12192000" cy="5987415"/>
          </a:xfrm>
        </p:spPr>
        <p:txBody>
          <a:bodyPr/>
          <a:lstStyle/>
          <a:p>
            <a:r>
              <a:rPr lang="en-US" b="1" dirty="0">
                <a:hlinkClick r:id="rId2"/>
              </a:rPr>
              <a:t>Angular</a:t>
            </a:r>
            <a:r>
              <a:rPr lang="en-US" b="0" dirty="0">
                <a:effectLst/>
              </a:rPr>
              <a:t> is an open-source web application development framework created by Google. </a:t>
            </a:r>
          </a:p>
          <a:p>
            <a:r>
              <a:rPr lang="en-US" b="0" dirty="0">
                <a:effectLst/>
              </a:rPr>
              <a:t>It is used to build front-end and single-page applications that run on JavaScript. </a:t>
            </a:r>
          </a:p>
          <a:p>
            <a:r>
              <a:rPr lang="en-US" b="0" dirty="0">
                <a:effectLst/>
              </a:rPr>
              <a:t>It is a full-fledged framework, </a:t>
            </a:r>
            <a:r>
              <a:rPr lang="en-US" b="0" dirty="0" err="1">
                <a:effectLst/>
              </a:rPr>
              <a:t>i.e</a:t>
            </a:r>
            <a:r>
              <a:rPr lang="en-US" b="0" dirty="0">
                <a:effectLst/>
              </a:rPr>
              <a:t>, it takes care of many aspects of front–end web applications such as HTTP requests, routing, layout, forms, reactivity, validation, etc.</a:t>
            </a:r>
            <a:endParaRPr lang="en-US" dirty="0"/>
          </a:p>
          <a:p>
            <a:endParaRPr lang="en-IN" dirty="0"/>
          </a:p>
        </p:txBody>
      </p:sp>
    </p:spTree>
    <p:extLst>
      <p:ext uri="{BB962C8B-B14F-4D97-AF65-F5344CB8AC3E}">
        <p14:creationId xmlns:p14="http://schemas.microsoft.com/office/powerpoint/2010/main" val="9509389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00:58:08</a:t>
            </a:r>
            <a:r>
              <a:rPr lang="en-US" b="0" i="0" dirty="0">
                <a:solidFill>
                  <a:srgbClr val="0F0F0F"/>
                </a:solidFill>
                <a:effectLst/>
                <a:latin typeface="Roboto" panose="02000000000000000000" pitchFamily="2" charset="0"/>
              </a:rPr>
              <a:t> - Section 5 </a:t>
            </a:r>
            <a:r>
              <a:rPr lang="en-US" b="0" i="0" u="none" strike="noStrike" dirty="0">
                <a:solidFill>
                  <a:srgbClr val="065FD4"/>
                </a:solidFill>
                <a:effectLst/>
                <a:latin typeface="Roboto" panose="02000000000000000000" pitchFamily="2" charset="0"/>
                <a:hlinkClick r:id="rId3"/>
              </a:rPr>
              <a:t>00:58:29</a:t>
            </a:r>
            <a:r>
              <a:rPr lang="en-US" b="0" i="0" dirty="0">
                <a:solidFill>
                  <a:srgbClr val="0F0F0F"/>
                </a:solidFill>
                <a:effectLst/>
                <a:latin typeface="Roboto" panose="02000000000000000000" pitchFamily="2" charset="0"/>
              </a:rPr>
              <a:t> - What is Decorator?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11075557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01:00:15</a:t>
            </a:r>
            <a:r>
              <a:rPr lang="en-US" b="0" i="0" dirty="0">
                <a:solidFill>
                  <a:srgbClr val="0F0F0F"/>
                </a:solidFill>
                <a:effectLst/>
                <a:latin typeface="Roboto" panose="02000000000000000000" pitchFamily="2" charset="0"/>
              </a:rPr>
              <a:t> - What are the types of Decorator?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21620900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01:01:05</a:t>
            </a:r>
            <a:r>
              <a:rPr lang="en-US" b="0" i="0" dirty="0">
                <a:solidFill>
                  <a:srgbClr val="0F0F0F"/>
                </a:solidFill>
                <a:effectLst/>
                <a:latin typeface="Roboto" panose="02000000000000000000" pitchFamily="2" charset="0"/>
              </a:rPr>
              <a:t> - What are Pipes? What are the types of Pipes &amp; Parameterized Pipes?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22692215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01:03:25</a:t>
            </a:r>
            <a:r>
              <a:rPr lang="en-US" b="0" i="0" dirty="0">
                <a:solidFill>
                  <a:srgbClr val="0F0F0F"/>
                </a:solidFill>
                <a:effectLst/>
                <a:latin typeface="Roboto" panose="02000000000000000000" pitchFamily="2" charset="0"/>
              </a:rPr>
              <a:t> - What is Chaining Pipes?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11706604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01:04:14</a:t>
            </a:r>
            <a:r>
              <a:rPr lang="en-US" b="0" i="0" dirty="0">
                <a:solidFill>
                  <a:srgbClr val="0F0F0F"/>
                </a:solidFill>
                <a:effectLst/>
                <a:latin typeface="Roboto" panose="02000000000000000000" pitchFamily="2" charset="0"/>
              </a:rPr>
              <a:t> - Section 6 </a:t>
            </a:r>
            <a:r>
              <a:rPr lang="en-US" b="0" i="0" u="none" strike="noStrike" dirty="0">
                <a:solidFill>
                  <a:srgbClr val="065FD4"/>
                </a:solidFill>
                <a:effectLst/>
                <a:latin typeface="Roboto" panose="02000000000000000000" pitchFamily="2" charset="0"/>
                <a:hlinkClick r:id="rId3"/>
              </a:rPr>
              <a:t>01:04:38</a:t>
            </a:r>
            <a:r>
              <a:rPr lang="en-US" b="0" i="0" dirty="0">
                <a:solidFill>
                  <a:srgbClr val="0F0F0F"/>
                </a:solidFill>
                <a:effectLst/>
                <a:latin typeface="Roboto" panose="02000000000000000000" pitchFamily="2" charset="0"/>
              </a:rPr>
              <a:t> - Explain Services with Example?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1480571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01:06:32</a:t>
            </a:r>
            <a:r>
              <a:rPr lang="en-US" b="0" i="0" dirty="0">
                <a:solidFill>
                  <a:srgbClr val="0F0F0F"/>
                </a:solidFill>
                <a:effectLst/>
                <a:latin typeface="Roboto" panose="02000000000000000000" pitchFamily="2" charset="0"/>
              </a:rPr>
              <a:t> - How to create </a:t>
            </a:r>
            <a:r>
              <a:rPr lang="en-US" b="0" i="0" dirty="0" err="1">
                <a:solidFill>
                  <a:srgbClr val="0F0F0F"/>
                </a:solidFill>
                <a:effectLst/>
                <a:latin typeface="Roboto" panose="02000000000000000000" pitchFamily="2" charset="0"/>
              </a:rPr>
              <a:t>Servicein</a:t>
            </a:r>
            <a:r>
              <a:rPr lang="en-US" b="0" i="0" dirty="0">
                <a:solidFill>
                  <a:srgbClr val="0F0F0F"/>
                </a:solidFill>
                <a:effectLst/>
                <a:latin typeface="Roboto" panose="02000000000000000000" pitchFamily="2" charset="0"/>
              </a:rPr>
              <a:t> Angular?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30512036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01:10:04</a:t>
            </a:r>
            <a:r>
              <a:rPr lang="en-US" b="0" i="0" dirty="0">
                <a:solidFill>
                  <a:srgbClr val="0F0F0F"/>
                </a:solidFill>
                <a:effectLst/>
                <a:latin typeface="Roboto" panose="02000000000000000000" pitchFamily="2" charset="0"/>
              </a:rPr>
              <a:t> - How to use Dependency Injector with Services in Angular?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37593655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01:11:56</a:t>
            </a:r>
            <a:r>
              <a:rPr lang="en-US" b="0" i="0" dirty="0">
                <a:solidFill>
                  <a:srgbClr val="0F0F0F"/>
                </a:solidFill>
                <a:effectLst/>
                <a:latin typeface="Roboto" panose="02000000000000000000" pitchFamily="2" charset="0"/>
              </a:rPr>
              <a:t> - What is Hierarchical Dependency Injection?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41324960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01:14:34</a:t>
            </a:r>
            <a:r>
              <a:rPr lang="en-US" b="0" i="0" dirty="0">
                <a:solidFill>
                  <a:srgbClr val="0F0F0F"/>
                </a:solidFill>
                <a:effectLst/>
                <a:latin typeface="Roboto" panose="02000000000000000000" pitchFamily="2" charset="0"/>
              </a:rPr>
              <a:t> - What is Provider in Angular?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11965475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12592"/>
            <a:ext cx="12192000" cy="1173950"/>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01:15:46</a:t>
            </a:r>
            <a:r>
              <a:rPr lang="en-US" b="0" i="0" dirty="0">
                <a:solidFill>
                  <a:srgbClr val="0F0F0F"/>
                </a:solidFill>
                <a:effectLst/>
                <a:latin typeface="Roboto" panose="02000000000000000000" pitchFamily="2" charset="0"/>
              </a:rPr>
              <a:t> - What is the role of @Injectable Decorator in a Service?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3650611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2DC2A-2844-D53E-AC7C-0C054DBDCC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5E6D0E-8605-D638-2D43-8D13E8CDF42E}"/>
              </a:ext>
            </a:extLst>
          </p:cNvPr>
          <p:cNvSpPr>
            <a:spLocks noGrp="1"/>
          </p:cNvSpPr>
          <p:nvPr>
            <p:ph type="title"/>
          </p:nvPr>
        </p:nvSpPr>
        <p:spPr>
          <a:xfrm>
            <a:off x="0" y="1"/>
            <a:ext cx="12192000" cy="772159"/>
          </a:xfrm>
        </p:spPr>
        <p:txBody>
          <a:bodyPr>
            <a:normAutofit/>
          </a:bodyPr>
          <a:lstStyle/>
          <a:p>
            <a:r>
              <a:rPr lang="en-US" b="1" dirty="0"/>
              <a:t>2. What are the technologies used in Angular?</a:t>
            </a:r>
            <a:endParaRPr lang="en-IN" dirty="0"/>
          </a:p>
        </p:txBody>
      </p:sp>
      <p:sp>
        <p:nvSpPr>
          <p:cNvPr id="3" name="Content Placeholder 2">
            <a:extLst>
              <a:ext uri="{FF2B5EF4-FFF2-40B4-BE49-F238E27FC236}">
                <a16:creationId xmlns:a16="http://schemas.microsoft.com/office/drawing/2014/main" id="{E25663D9-864E-DBE7-E3F3-9B9BBB4B201C}"/>
              </a:ext>
            </a:extLst>
          </p:cNvPr>
          <p:cNvSpPr>
            <a:spLocks noGrp="1"/>
          </p:cNvSpPr>
          <p:nvPr>
            <p:ph idx="1"/>
          </p:nvPr>
        </p:nvSpPr>
        <p:spPr>
          <a:xfrm>
            <a:off x="0" y="596264"/>
            <a:ext cx="12192000" cy="5987415"/>
          </a:xfrm>
        </p:spPr>
        <p:txBody>
          <a:bodyPr/>
          <a:lstStyle/>
          <a:p>
            <a:r>
              <a:rPr lang="en-US" b="0" dirty="0">
                <a:effectLst/>
              </a:rPr>
              <a:t>Angular is a modern front-end JavaScript framework developed by Google. </a:t>
            </a:r>
          </a:p>
          <a:p>
            <a:r>
              <a:rPr lang="en-US" b="0" dirty="0">
                <a:effectLst/>
              </a:rPr>
              <a:t>Angular itself makes use of several technologies for several reasons to accomplish certain tasks easily as well as to allow developers to have a better experience while developing applications with it. </a:t>
            </a:r>
          </a:p>
          <a:p>
            <a:r>
              <a:rPr lang="en-US" b="1" dirty="0">
                <a:effectLst/>
              </a:rPr>
              <a:t>Angular uses TypeScript, which is a superscript of JavaScript. So, any valid JavaScript is a valid TypeScript</a:t>
            </a:r>
            <a:r>
              <a:rPr lang="en-US" b="0" dirty="0">
                <a:effectLst/>
              </a:rPr>
              <a:t>. </a:t>
            </a:r>
          </a:p>
          <a:p>
            <a:r>
              <a:rPr lang="en-US" b="0" dirty="0">
                <a:effectLst/>
              </a:rPr>
              <a:t>However, TypeScript allows us to write JavaScript as a strongly typed language, and we can define our own types as well, which makes catching bugs much easier. </a:t>
            </a:r>
          </a:p>
          <a:p>
            <a:r>
              <a:rPr lang="en-US" b="0" dirty="0">
                <a:effectLst/>
              </a:rPr>
              <a:t>It also uses </a:t>
            </a:r>
            <a:r>
              <a:rPr lang="en-US" b="0" dirty="0" err="1">
                <a:effectLst/>
              </a:rPr>
              <a:t>RxJS</a:t>
            </a:r>
            <a:r>
              <a:rPr lang="en-US" b="0" dirty="0">
                <a:effectLst/>
              </a:rPr>
              <a:t>, which allows developers to better deal with asynchronous operations.</a:t>
            </a:r>
            <a:endParaRPr lang="en-US" dirty="0"/>
          </a:p>
          <a:p>
            <a:endParaRPr lang="en-IN" dirty="0"/>
          </a:p>
        </p:txBody>
      </p:sp>
    </p:spTree>
    <p:extLst>
      <p:ext uri="{BB962C8B-B14F-4D97-AF65-F5344CB8AC3E}">
        <p14:creationId xmlns:p14="http://schemas.microsoft.com/office/powerpoint/2010/main" val="59114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01:19:57</a:t>
            </a:r>
            <a:r>
              <a:rPr lang="en-US" b="0" i="0" dirty="0">
                <a:solidFill>
                  <a:srgbClr val="0F0F0F"/>
                </a:solidFill>
                <a:effectLst/>
                <a:latin typeface="Roboto" panose="02000000000000000000" pitchFamily="2" charset="0"/>
              </a:rPr>
              <a:t> - Section 7 </a:t>
            </a:r>
            <a:r>
              <a:rPr lang="en-US" b="0" i="0" u="none" strike="noStrike" dirty="0">
                <a:solidFill>
                  <a:srgbClr val="065FD4"/>
                </a:solidFill>
                <a:effectLst/>
                <a:latin typeface="Roboto" panose="02000000000000000000" pitchFamily="2" charset="0"/>
                <a:hlinkClick r:id="rId3"/>
              </a:rPr>
              <a:t>01:20:11</a:t>
            </a:r>
            <a:r>
              <a:rPr lang="en-US" b="0" i="0" dirty="0">
                <a:solidFill>
                  <a:srgbClr val="0F0F0F"/>
                </a:solidFill>
                <a:effectLst/>
                <a:latin typeface="Roboto" panose="02000000000000000000" pitchFamily="2" charset="0"/>
              </a:rPr>
              <a:t> - What are Parent-Child Components?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2055441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01:23:40</a:t>
            </a:r>
            <a:r>
              <a:rPr lang="en-US" b="0" i="0" dirty="0">
                <a:solidFill>
                  <a:srgbClr val="0F0F0F"/>
                </a:solidFill>
                <a:effectLst/>
                <a:latin typeface="Roboto" panose="02000000000000000000" pitchFamily="2" charset="0"/>
              </a:rPr>
              <a:t> - What are Lifecycle Hooks in Angular?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33272257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01:27:09</a:t>
            </a:r>
            <a:r>
              <a:rPr lang="en-US" b="0" i="0" dirty="0">
                <a:solidFill>
                  <a:srgbClr val="0F0F0F"/>
                </a:solidFill>
                <a:effectLst/>
                <a:latin typeface="Roboto" panose="02000000000000000000" pitchFamily="2" charset="0"/>
              </a:rPr>
              <a:t> - What is a Constructor in Angular?</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39630075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01:29:24</a:t>
            </a:r>
            <a:r>
              <a:rPr lang="en-US" b="0" i="0" dirty="0">
                <a:solidFill>
                  <a:srgbClr val="0F0F0F"/>
                </a:solidFill>
                <a:effectLst/>
                <a:latin typeface="Roboto" panose="02000000000000000000" pitchFamily="2" charset="0"/>
              </a:rPr>
              <a:t> - What is </a:t>
            </a:r>
            <a:r>
              <a:rPr lang="en-US" b="0" i="0" dirty="0" err="1">
                <a:solidFill>
                  <a:srgbClr val="0F0F0F"/>
                </a:solidFill>
                <a:effectLst/>
                <a:latin typeface="Roboto" panose="02000000000000000000" pitchFamily="2" charset="0"/>
              </a:rPr>
              <a:t>ngOnInit</a:t>
            </a:r>
            <a:r>
              <a:rPr lang="en-US" b="0" i="0" dirty="0">
                <a:solidFill>
                  <a:srgbClr val="0F0F0F"/>
                </a:solidFill>
                <a:effectLst/>
                <a:latin typeface="Roboto" panose="02000000000000000000" pitchFamily="2" charset="0"/>
              </a:rPr>
              <a:t> life cycle hook in Angular?</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1600415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01:30:52</a:t>
            </a:r>
            <a:r>
              <a:rPr lang="en-US" b="0" i="0" dirty="0">
                <a:solidFill>
                  <a:srgbClr val="0F0F0F"/>
                </a:solidFill>
                <a:effectLst/>
                <a:latin typeface="Roboto" panose="02000000000000000000" pitchFamily="2" charset="0"/>
              </a:rPr>
              <a:t> - What is the difference between constructor and </a:t>
            </a:r>
            <a:r>
              <a:rPr lang="en-US" b="0" i="0" dirty="0" err="1">
                <a:solidFill>
                  <a:srgbClr val="0F0F0F"/>
                </a:solidFill>
                <a:effectLst/>
                <a:latin typeface="Roboto" panose="02000000000000000000" pitchFamily="2" charset="0"/>
              </a:rPr>
              <a:t>ngOnInit</a:t>
            </a:r>
            <a:r>
              <a:rPr lang="en-US" b="0" i="0" dirty="0">
                <a:solidFill>
                  <a:srgbClr val="0F0F0F"/>
                </a:solidFill>
                <a:effectLst/>
                <a:latin typeface="Roboto" panose="02000000000000000000" pitchFamily="2" charset="0"/>
              </a:rPr>
              <a:t>?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9646001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01:35:21</a:t>
            </a:r>
            <a:r>
              <a:rPr lang="en-US" b="0" i="0" dirty="0">
                <a:solidFill>
                  <a:srgbClr val="0F0F0F"/>
                </a:solidFill>
                <a:effectLst/>
                <a:latin typeface="Roboto" panose="02000000000000000000" pitchFamily="2" charset="0"/>
              </a:rPr>
              <a:t> - Section 8 </a:t>
            </a:r>
            <a:r>
              <a:rPr lang="en-US" b="0" i="0" u="none" strike="noStrike" dirty="0">
                <a:solidFill>
                  <a:srgbClr val="065FD4"/>
                </a:solidFill>
                <a:effectLst/>
                <a:latin typeface="Roboto" panose="02000000000000000000" pitchFamily="2" charset="0"/>
                <a:hlinkClick r:id="rId3"/>
              </a:rPr>
              <a:t>01:36:01</a:t>
            </a:r>
            <a:r>
              <a:rPr lang="en-US" b="0" i="0" dirty="0">
                <a:solidFill>
                  <a:srgbClr val="0F0F0F"/>
                </a:solidFill>
                <a:effectLst/>
                <a:latin typeface="Roboto" panose="02000000000000000000" pitchFamily="2" charset="0"/>
              </a:rPr>
              <a:t> - What are Asynchronous operations?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6422109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01:38:20</a:t>
            </a:r>
            <a:r>
              <a:rPr lang="en-US" b="0" i="0" dirty="0">
                <a:solidFill>
                  <a:srgbClr val="0F0F0F"/>
                </a:solidFill>
                <a:effectLst/>
                <a:latin typeface="Roboto" panose="02000000000000000000" pitchFamily="2" charset="0"/>
              </a:rPr>
              <a:t> - What is the difference between Promise and Observable?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23156048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01:42:47</a:t>
            </a:r>
            <a:r>
              <a:rPr lang="en-US" b="0" i="0" dirty="0">
                <a:solidFill>
                  <a:srgbClr val="0F0F0F"/>
                </a:solidFill>
                <a:effectLst/>
                <a:latin typeface="Roboto" panose="02000000000000000000" pitchFamily="2" charset="0"/>
              </a:rPr>
              <a:t> - What is </a:t>
            </a:r>
            <a:r>
              <a:rPr lang="en-US" b="0" i="0" dirty="0" err="1">
                <a:solidFill>
                  <a:srgbClr val="0F0F0F"/>
                </a:solidFill>
                <a:effectLst/>
                <a:latin typeface="Roboto" panose="02000000000000000000" pitchFamily="2" charset="0"/>
              </a:rPr>
              <a:t>RxJS</a:t>
            </a:r>
            <a:r>
              <a:rPr lang="en-US" b="0" i="0" dirty="0">
                <a:solidFill>
                  <a:srgbClr val="0F0F0F"/>
                </a:solidFill>
                <a:effectLst/>
                <a:latin typeface="Roboto" panose="02000000000000000000" pitchFamily="2" charset="0"/>
              </a:rPr>
              <a:t>?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38510422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01:45:21</a:t>
            </a:r>
            <a:r>
              <a:rPr lang="en-US" b="0" i="0" dirty="0">
                <a:solidFill>
                  <a:srgbClr val="0F0F0F"/>
                </a:solidFill>
                <a:effectLst/>
                <a:latin typeface="Roboto" panose="02000000000000000000" pitchFamily="2" charset="0"/>
              </a:rPr>
              <a:t> - What is Observable? How to implement Observable</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8421818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01:50:10</a:t>
            </a:r>
            <a:r>
              <a:rPr lang="en-US" b="0" i="0" dirty="0">
                <a:solidFill>
                  <a:srgbClr val="0F0F0F"/>
                </a:solidFill>
                <a:effectLst/>
                <a:latin typeface="Roboto" panose="02000000000000000000" pitchFamily="2" charset="0"/>
              </a:rPr>
              <a:t> - What is the role of </a:t>
            </a:r>
            <a:r>
              <a:rPr lang="en-US" b="0" i="0" dirty="0" err="1">
                <a:solidFill>
                  <a:srgbClr val="0F0F0F"/>
                </a:solidFill>
                <a:effectLst/>
                <a:latin typeface="Roboto" panose="02000000000000000000" pitchFamily="2" charset="0"/>
              </a:rPr>
              <a:t>HttpClient</a:t>
            </a:r>
            <a:r>
              <a:rPr lang="en-US" b="0" i="0" dirty="0">
                <a:solidFill>
                  <a:srgbClr val="0F0F0F"/>
                </a:solidFill>
                <a:effectLst/>
                <a:latin typeface="Roboto" panose="02000000000000000000" pitchFamily="2" charset="0"/>
              </a:rPr>
              <a:t> in Angular?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644061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2C6E1-021A-2C97-5A9A-DE57229ECA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96F60F-4BD4-D222-F794-60B796778C1D}"/>
              </a:ext>
            </a:extLst>
          </p:cNvPr>
          <p:cNvSpPr>
            <a:spLocks noGrp="1"/>
          </p:cNvSpPr>
          <p:nvPr>
            <p:ph type="title"/>
          </p:nvPr>
        </p:nvSpPr>
        <p:spPr>
          <a:xfrm>
            <a:off x="0" y="1"/>
            <a:ext cx="12192000" cy="772159"/>
          </a:xfrm>
        </p:spPr>
        <p:txBody>
          <a:bodyPr>
            <a:normAutofit fontScale="90000"/>
          </a:bodyPr>
          <a:lstStyle/>
          <a:p>
            <a:r>
              <a:rPr lang="en-US" b="1" dirty="0"/>
              <a:t>3. Why were client-side frameworks like Angular introduced?</a:t>
            </a:r>
          </a:p>
        </p:txBody>
      </p:sp>
      <p:sp>
        <p:nvSpPr>
          <p:cNvPr id="3" name="Content Placeholder 2">
            <a:extLst>
              <a:ext uri="{FF2B5EF4-FFF2-40B4-BE49-F238E27FC236}">
                <a16:creationId xmlns:a16="http://schemas.microsoft.com/office/drawing/2014/main" id="{89F6FFF7-58FE-C462-57EF-448765138A99}"/>
              </a:ext>
            </a:extLst>
          </p:cNvPr>
          <p:cNvSpPr>
            <a:spLocks noGrp="1"/>
          </p:cNvSpPr>
          <p:nvPr>
            <p:ph idx="1"/>
          </p:nvPr>
        </p:nvSpPr>
        <p:spPr>
          <a:xfrm>
            <a:off x="0" y="1056640"/>
            <a:ext cx="12192000" cy="5527039"/>
          </a:xfrm>
        </p:spPr>
        <p:txBody>
          <a:bodyPr/>
          <a:lstStyle/>
          <a:p>
            <a:r>
              <a:rPr lang="en-IN" dirty="0">
                <a:hlinkClick r:id="rId2"/>
              </a:rPr>
              <a:t>https://intellipaat.com/blog/interview-question/angular-interview-questions/#angular_interview_questions_for_experienced_professionals_2_to_5_years</a:t>
            </a:r>
            <a:endParaRPr lang="en-IN" dirty="0"/>
          </a:p>
          <a:p>
            <a:endParaRPr lang="en-IN" dirty="0"/>
          </a:p>
        </p:txBody>
      </p:sp>
    </p:spTree>
    <p:extLst>
      <p:ext uri="{BB962C8B-B14F-4D97-AF65-F5344CB8AC3E}">
        <p14:creationId xmlns:p14="http://schemas.microsoft.com/office/powerpoint/2010/main" val="40315479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01:51:26</a:t>
            </a:r>
            <a:r>
              <a:rPr lang="en-US" b="0" i="0" dirty="0">
                <a:solidFill>
                  <a:srgbClr val="0F0F0F"/>
                </a:solidFill>
                <a:effectLst/>
                <a:latin typeface="Roboto" panose="02000000000000000000" pitchFamily="2" charset="0"/>
              </a:rPr>
              <a:t> - Section 9 </a:t>
            </a:r>
            <a:r>
              <a:rPr lang="en-US" b="0" i="0" u="none" strike="noStrike" dirty="0">
                <a:solidFill>
                  <a:srgbClr val="065FD4"/>
                </a:solidFill>
                <a:effectLst/>
                <a:latin typeface="Roboto" panose="02000000000000000000" pitchFamily="2" charset="0"/>
                <a:hlinkClick r:id="rId3"/>
              </a:rPr>
              <a:t>01:51:50</a:t>
            </a:r>
            <a:r>
              <a:rPr lang="en-US" b="0" i="0" dirty="0">
                <a:solidFill>
                  <a:srgbClr val="0F0F0F"/>
                </a:solidFill>
                <a:effectLst/>
                <a:latin typeface="Roboto" panose="02000000000000000000" pitchFamily="2" charset="0"/>
              </a:rPr>
              <a:t> - What is Typescript? Or What is the difference between Typescript and </a:t>
            </a:r>
            <a:r>
              <a:rPr lang="en-US" b="0" i="0" dirty="0" err="1">
                <a:solidFill>
                  <a:srgbClr val="0F0F0F"/>
                </a:solidFill>
                <a:effectLst/>
                <a:latin typeface="Roboto" panose="02000000000000000000" pitchFamily="2" charset="0"/>
              </a:rPr>
              <a:t>Javascript</a:t>
            </a:r>
            <a:r>
              <a:rPr lang="en-US" b="0" i="0" dirty="0">
                <a:solidFill>
                  <a:srgbClr val="0F0F0F"/>
                </a:solidFill>
                <a:effectLst/>
                <a:latin typeface="Roboto" panose="02000000000000000000" pitchFamily="2" charset="0"/>
              </a:rPr>
              <a:t>?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2257811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01:57:55</a:t>
            </a:r>
            <a:r>
              <a:rPr lang="en-US" b="0" i="0" dirty="0">
                <a:solidFill>
                  <a:srgbClr val="0F0F0F"/>
                </a:solidFill>
                <a:effectLst/>
                <a:latin typeface="Roboto" panose="02000000000000000000" pitchFamily="2" charset="0"/>
              </a:rPr>
              <a:t> - What is the difference between let and var keyword?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24151291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2:00:59</a:t>
            </a:r>
            <a:r>
              <a:rPr lang="en-US" b="0" i="0" dirty="0">
                <a:solidFill>
                  <a:srgbClr val="0F0F0F"/>
                </a:solidFill>
                <a:effectLst/>
                <a:latin typeface="Roboto" panose="02000000000000000000" pitchFamily="2" charset="0"/>
              </a:rPr>
              <a:t> - What is Type annotation?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27010536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02:02:27</a:t>
            </a:r>
            <a:r>
              <a:rPr lang="en-US" b="0" i="0" dirty="0">
                <a:solidFill>
                  <a:srgbClr val="0F0F0F"/>
                </a:solidFill>
                <a:effectLst/>
                <a:latin typeface="Roboto" panose="02000000000000000000" pitchFamily="2" charset="0"/>
              </a:rPr>
              <a:t> - What are Built in/ Primitive and User-Defined/ Non-primitive Types in Typescript?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25357259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02:04:21</a:t>
            </a:r>
            <a:r>
              <a:rPr lang="en-US" b="0" i="0" dirty="0">
                <a:solidFill>
                  <a:srgbClr val="0F0F0F"/>
                </a:solidFill>
                <a:effectLst/>
                <a:latin typeface="Roboto" panose="02000000000000000000" pitchFamily="2" charset="0"/>
              </a:rPr>
              <a:t> - What is “any” type in Typescript?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23247456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02:06:37</a:t>
            </a:r>
            <a:r>
              <a:rPr lang="en-US" b="0" i="0" dirty="0">
                <a:solidFill>
                  <a:srgbClr val="0F0F0F"/>
                </a:solidFill>
                <a:effectLst/>
                <a:latin typeface="Roboto" panose="02000000000000000000" pitchFamily="2" charset="0"/>
              </a:rPr>
              <a:t> - What is Enum type in Typescript?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17401422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02:08:48</a:t>
            </a:r>
            <a:r>
              <a:rPr lang="en-US" b="0" i="0" dirty="0">
                <a:solidFill>
                  <a:srgbClr val="0F0F0F"/>
                </a:solidFill>
                <a:effectLst/>
                <a:latin typeface="Roboto" panose="02000000000000000000" pitchFamily="2" charset="0"/>
              </a:rPr>
              <a:t> - What is Type Assertion in Typescript? </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40743192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u="none" strike="noStrike" dirty="0">
                <a:solidFill>
                  <a:srgbClr val="065FD4"/>
                </a:solidFill>
                <a:effectLst/>
                <a:latin typeface="Roboto" panose="02000000000000000000" pitchFamily="2" charset="0"/>
                <a:hlinkClick r:id="rId2"/>
              </a:rPr>
              <a:t>02:10:47</a:t>
            </a:r>
            <a:r>
              <a:rPr lang="en-US" b="0" i="0" dirty="0">
                <a:solidFill>
                  <a:srgbClr val="0F0F0F"/>
                </a:solidFill>
                <a:effectLst/>
                <a:latin typeface="Roboto" panose="02000000000000000000" pitchFamily="2" charset="0"/>
              </a:rPr>
              <a:t> - What are Arrow Functions in Typescript?</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4293203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CEC84-8470-6E00-EFC7-13C179BA8CD6}"/>
              </a:ext>
            </a:extLst>
          </p:cNvPr>
          <p:cNvSpPr>
            <a:spLocks noGrp="1"/>
          </p:cNvSpPr>
          <p:nvPr>
            <p:ph type="title"/>
          </p:nvPr>
        </p:nvSpPr>
        <p:spPr>
          <a:xfrm>
            <a:off x="0" y="-2065"/>
            <a:ext cx="12192000" cy="571025"/>
          </a:xfrm>
        </p:spPr>
        <p:style>
          <a:lnRef idx="2">
            <a:schemeClr val="accent1"/>
          </a:lnRef>
          <a:fillRef idx="1">
            <a:schemeClr val="lt1"/>
          </a:fillRef>
          <a:effectRef idx="0">
            <a:schemeClr val="accent1"/>
          </a:effectRef>
          <a:fontRef idx="minor">
            <a:schemeClr val="dk1"/>
          </a:fontRef>
        </p:style>
        <p:txBody>
          <a:bodyPr>
            <a:normAutofit fontScale="90000"/>
          </a:bodyPr>
          <a:lstStyle/>
          <a:p>
            <a:r>
              <a:rPr lang="en-IN" dirty="0">
                <a:latin typeface="Bookman Old Style" panose="02050604050505020204" pitchFamily="18" charset="0"/>
              </a:rPr>
              <a:t>Install node </a:t>
            </a:r>
            <a:r>
              <a:rPr lang="en-IN" dirty="0" err="1">
                <a:latin typeface="Bookman Old Style" panose="02050604050505020204" pitchFamily="18" charset="0"/>
              </a:rPr>
              <a:t>js</a:t>
            </a:r>
            <a:endParaRPr lang="en-IN" dirty="0">
              <a:latin typeface="Bookman Old Style" panose="02050604050505020204" pitchFamily="18" charset="0"/>
            </a:endParaRPr>
          </a:p>
        </p:txBody>
      </p:sp>
      <p:sp>
        <p:nvSpPr>
          <p:cNvPr id="3" name="Content Placeholder 2">
            <a:extLst>
              <a:ext uri="{FF2B5EF4-FFF2-40B4-BE49-F238E27FC236}">
                <a16:creationId xmlns:a16="http://schemas.microsoft.com/office/drawing/2014/main" id="{900784B0-EA1E-325A-698E-D7245A020BA1}"/>
              </a:ext>
            </a:extLst>
          </p:cNvPr>
          <p:cNvSpPr>
            <a:spLocks noGrp="1"/>
          </p:cNvSpPr>
          <p:nvPr>
            <p:ph idx="1"/>
          </p:nvPr>
        </p:nvSpPr>
        <p:spPr>
          <a:xfrm>
            <a:off x="0" y="581818"/>
            <a:ext cx="6675120" cy="4351338"/>
          </a:xfrm>
        </p:spPr>
        <p:style>
          <a:lnRef idx="2">
            <a:schemeClr val="accent1"/>
          </a:lnRef>
          <a:fillRef idx="1">
            <a:schemeClr val="lt1"/>
          </a:fillRef>
          <a:effectRef idx="0">
            <a:schemeClr val="accent1"/>
          </a:effectRef>
          <a:fontRef idx="minor">
            <a:schemeClr val="dk1"/>
          </a:fontRef>
        </p:style>
        <p:txBody>
          <a:bodyPr>
            <a:normAutofit lnSpcReduction="10000"/>
          </a:bodyPr>
          <a:lstStyle/>
          <a:p>
            <a:r>
              <a:rPr lang="en-IN" dirty="0">
                <a:latin typeface="Bookman Old Style" panose="02050604050505020204" pitchFamily="18" charset="0"/>
              </a:rPr>
              <a:t>To install latest version of Node </a:t>
            </a:r>
            <a:r>
              <a:rPr lang="en-IN" dirty="0" err="1">
                <a:latin typeface="Bookman Old Style" panose="02050604050505020204" pitchFamily="18" charset="0"/>
              </a:rPr>
              <a:t>js</a:t>
            </a:r>
            <a:endParaRPr lang="en-IN" dirty="0">
              <a:latin typeface="Bookman Old Style" panose="02050604050505020204" pitchFamily="18" charset="0"/>
            </a:endParaRPr>
          </a:p>
          <a:p>
            <a:pPr marL="0" indent="0">
              <a:buNone/>
            </a:pPr>
            <a:r>
              <a:rPr lang="en-IN" dirty="0">
                <a:latin typeface="Bookman Old Style" panose="02050604050505020204" pitchFamily="18" charset="0"/>
                <a:hlinkClick r:id="rId2"/>
              </a:rPr>
              <a:t>https://nodejs.org/en/download</a:t>
            </a:r>
            <a:r>
              <a:rPr lang="en-IN" dirty="0">
                <a:latin typeface="Bookman Old Style" panose="02050604050505020204" pitchFamily="18" charset="0"/>
              </a:rPr>
              <a:t> </a:t>
            </a:r>
          </a:p>
          <a:p>
            <a:r>
              <a:rPr lang="en-IN" dirty="0">
                <a:latin typeface="Bookman Old Style" panose="02050604050505020204" pitchFamily="18" charset="0"/>
              </a:rPr>
              <a:t>To check version of node </a:t>
            </a:r>
            <a:r>
              <a:rPr lang="en-IN" dirty="0" err="1">
                <a:latin typeface="Bookman Old Style" panose="02050604050505020204" pitchFamily="18" charset="0"/>
              </a:rPr>
              <a:t>js</a:t>
            </a:r>
            <a:endParaRPr lang="en-IN" dirty="0">
              <a:latin typeface="Bookman Old Style" panose="02050604050505020204" pitchFamily="18" charset="0"/>
            </a:endParaRPr>
          </a:p>
          <a:p>
            <a:pPr marL="0" indent="0">
              <a:buNone/>
            </a:pPr>
            <a:r>
              <a:rPr lang="en-IN" dirty="0">
                <a:latin typeface="Bookman Old Style" panose="02050604050505020204" pitchFamily="18" charset="0"/>
              </a:rPr>
              <a:t>Use command prompt and type</a:t>
            </a:r>
          </a:p>
          <a:p>
            <a:pPr marL="0" indent="0">
              <a:buNone/>
            </a:pPr>
            <a:r>
              <a:rPr lang="en-IN" dirty="0">
                <a:latin typeface="Bookman Old Style" panose="02050604050505020204" pitchFamily="18" charset="0"/>
              </a:rPr>
              <a:t>node –version or node –v</a:t>
            </a:r>
          </a:p>
          <a:p>
            <a:pPr marL="0" indent="0">
              <a:buNone/>
            </a:pPr>
            <a:r>
              <a:rPr lang="en-IN" dirty="0">
                <a:latin typeface="Bookman Old Style" panose="02050604050505020204" pitchFamily="18" charset="0"/>
              </a:rPr>
              <a:t>Current version is V20.11.0 </a:t>
            </a:r>
          </a:p>
          <a:p>
            <a:pPr marL="0" indent="0">
              <a:buNone/>
            </a:pPr>
            <a:r>
              <a:rPr lang="en-IN" dirty="0">
                <a:latin typeface="Bookman Old Style" panose="02050604050505020204" pitchFamily="18" charset="0"/>
              </a:rPr>
              <a:t>To check </a:t>
            </a:r>
            <a:r>
              <a:rPr lang="en-IN" dirty="0" err="1">
                <a:latin typeface="Bookman Old Style" panose="02050604050505020204" pitchFamily="18" charset="0"/>
              </a:rPr>
              <a:t>npm</a:t>
            </a:r>
            <a:r>
              <a:rPr lang="en-IN" dirty="0">
                <a:latin typeface="Bookman Old Style" panose="02050604050505020204" pitchFamily="18" charset="0"/>
              </a:rPr>
              <a:t> version</a:t>
            </a:r>
          </a:p>
          <a:p>
            <a:pPr marL="0" indent="0">
              <a:buNone/>
            </a:pPr>
            <a:r>
              <a:rPr lang="en-IN" dirty="0">
                <a:latin typeface="Bookman Old Style" panose="02050604050505020204" pitchFamily="18" charset="0"/>
              </a:rPr>
              <a:t>Use command </a:t>
            </a:r>
          </a:p>
          <a:p>
            <a:pPr marL="0" indent="0">
              <a:buNone/>
            </a:pPr>
            <a:r>
              <a:rPr lang="en-IN" dirty="0" err="1">
                <a:latin typeface="Bookman Old Style" panose="02050604050505020204" pitchFamily="18" charset="0"/>
              </a:rPr>
              <a:t>npm</a:t>
            </a:r>
            <a:r>
              <a:rPr lang="en-IN" dirty="0">
                <a:latin typeface="Bookman Old Style" panose="02050604050505020204" pitchFamily="18" charset="0"/>
              </a:rPr>
              <a:t> --version</a:t>
            </a:r>
          </a:p>
        </p:txBody>
      </p:sp>
      <p:pic>
        <p:nvPicPr>
          <p:cNvPr id="7" name="Picture 6">
            <a:extLst>
              <a:ext uri="{FF2B5EF4-FFF2-40B4-BE49-F238E27FC236}">
                <a16:creationId xmlns:a16="http://schemas.microsoft.com/office/drawing/2014/main" id="{D391A9EE-4F3D-54D0-9A88-9A5BE99907BE}"/>
              </a:ext>
            </a:extLst>
          </p:cNvPr>
          <p:cNvPicPr>
            <a:picLocks noChangeAspect="1"/>
          </p:cNvPicPr>
          <p:nvPr/>
        </p:nvPicPr>
        <p:blipFill rotWithShape="1">
          <a:blip r:embed="rId3"/>
          <a:srcRect r="26867"/>
          <a:stretch/>
        </p:blipFill>
        <p:spPr>
          <a:xfrm>
            <a:off x="6384164" y="581818"/>
            <a:ext cx="5807836" cy="4830127"/>
          </a:xfrm>
          <a:prstGeom prst="rect">
            <a:avLst/>
          </a:prstGeom>
        </p:spPr>
      </p:pic>
    </p:spTree>
    <p:extLst>
      <p:ext uri="{BB962C8B-B14F-4D97-AF65-F5344CB8AC3E}">
        <p14:creationId xmlns:p14="http://schemas.microsoft.com/office/powerpoint/2010/main" val="9061813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CEC84-8470-6E00-EFC7-13C179BA8CD6}"/>
              </a:ext>
            </a:extLst>
          </p:cNvPr>
          <p:cNvSpPr>
            <a:spLocks noGrp="1"/>
          </p:cNvSpPr>
          <p:nvPr>
            <p:ph type="title"/>
          </p:nvPr>
        </p:nvSpPr>
        <p:spPr>
          <a:xfrm>
            <a:off x="0" y="-2065"/>
            <a:ext cx="12192000" cy="571025"/>
          </a:xfrm>
        </p:spPr>
        <p:style>
          <a:lnRef idx="2">
            <a:schemeClr val="accent1"/>
          </a:lnRef>
          <a:fillRef idx="1">
            <a:schemeClr val="lt1"/>
          </a:fillRef>
          <a:effectRef idx="0">
            <a:schemeClr val="accent1"/>
          </a:effectRef>
          <a:fontRef idx="minor">
            <a:schemeClr val="dk1"/>
          </a:fontRef>
        </p:style>
        <p:txBody>
          <a:bodyPr>
            <a:normAutofit fontScale="90000"/>
          </a:bodyPr>
          <a:lstStyle/>
          <a:p>
            <a:r>
              <a:rPr lang="en-IN" dirty="0">
                <a:latin typeface="Bookman Old Style" panose="02050604050505020204" pitchFamily="18" charset="0"/>
              </a:rPr>
              <a:t>To install Angular</a:t>
            </a:r>
          </a:p>
        </p:txBody>
      </p:sp>
      <p:sp>
        <p:nvSpPr>
          <p:cNvPr id="3" name="Content Placeholder 2">
            <a:extLst>
              <a:ext uri="{FF2B5EF4-FFF2-40B4-BE49-F238E27FC236}">
                <a16:creationId xmlns:a16="http://schemas.microsoft.com/office/drawing/2014/main" id="{900784B0-EA1E-325A-698E-D7245A020BA1}"/>
              </a:ext>
            </a:extLst>
          </p:cNvPr>
          <p:cNvSpPr>
            <a:spLocks noGrp="1"/>
          </p:cNvSpPr>
          <p:nvPr>
            <p:ph idx="1"/>
          </p:nvPr>
        </p:nvSpPr>
        <p:spPr>
          <a:xfrm>
            <a:off x="0" y="581818"/>
            <a:ext cx="5984240" cy="6276182"/>
          </a:xfrm>
        </p:spPr>
        <p:style>
          <a:lnRef idx="2">
            <a:schemeClr val="accent1"/>
          </a:lnRef>
          <a:fillRef idx="1">
            <a:schemeClr val="lt1"/>
          </a:fillRef>
          <a:effectRef idx="0">
            <a:schemeClr val="accent1"/>
          </a:effectRef>
          <a:fontRef idx="minor">
            <a:schemeClr val="dk1"/>
          </a:fontRef>
        </p:style>
        <p:txBody>
          <a:bodyPr/>
          <a:lstStyle/>
          <a:p>
            <a:r>
              <a:rPr lang="en-IN" dirty="0" err="1">
                <a:latin typeface="Bookman Old Style" panose="02050604050505020204" pitchFamily="18" charset="0"/>
              </a:rPr>
              <a:t>npm</a:t>
            </a:r>
            <a:r>
              <a:rPr lang="en-IN" dirty="0">
                <a:latin typeface="Bookman Old Style" panose="02050604050505020204" pitchFamily="18" charset="0"/>
              </a:rPr>
              <a:t> install –g @angular/cli</a:t>
            </a:r>
          </a:p>
          <a:p>
            <a:r>
              <a:rPr lang="en-IN" dirty="0">
                <a:latin typeface="Bookman Old Style" panose="02050604050505020204" pitchFamily="18" charset="0"/>
              </a:rPr>
              <a:t>If the angular version is not updated then type below command to update existing angular</a:t>
            </a:r>
          </a:p>
          <a:p>
            <a:r>
              <a:rPr lang="en-IN" dirty="0" err="1">
                <a:latin typeface="Bookman Old Style" panose="02050604050505020204" pitchFamily="18" charset="0"/>
              </a:rPr>
              <a:t>npm</a:t>
            </a:r>
            <a:r>
              <a:rPr lang="en-IN" dirty="0">
                <a:latin typeface="Bookman Old Style" panose="02050604050505020204" pitchFamily="18" charset="0"/>
              </a:rPr>
              <a:t> install –g </a:t>
            </a:r>
            <a:r>
              <a:rPr lang="en-IN" dirty="0" err="1">
                <a:latin typeface="Bookman Old Style" panose="02050604050505020204" pitchFamily="18" charset="0"/>
              </a:rPr>
              <a:t>npm</a:t>
            </a:r>
            <a:r>
              <a:rPr lang="en-IN" dirty="0">
                <a:latin typeface="Bookman Old Style" panose="02050604050505020204" pitchFamily="18" charset="0"/>
              </a:rPr>
              <a:t>@&lt;&lt;Latest version mentioned after installation of </a:t>
            </a:r>
            <a:r>
              <a:rPr lang="en-IN" dirty="0" err="1">
                <a:latin typeface="Bookman Old Style" panose="02050604050505020204" pitchFamily="18" charset="0"/>
              </a:rPr>
              <a:t>anuglar</a:t>
            </a:r>
            <a:r>
              <a:rPr lang="en-IN" dirty="0">
                <a:latin typeface="Bookman Old Style" panose="02050604050505020204" pitchFamily="18" charset="0"/>
              </a:rPr>
              <a:t>&gt;&gt;</a:t>
            </a:r>
          </a:p>
          <a:p>
            <a:r>
              <a:rPr lang="en-IN" dirty="0">
                <a:latin typeface="Bookman Old Style" panose="02050604050505020204" pitchFamily="18" charset="0"/>
              </a:rPr>
              <a:t>Ex</a:t>
            </a:r>
          </a:p>
          <a:p>
            <a:r>
              <a:rPr lang="en-IN" dirty="0" err="1">
                <a:latin typeface="Bookman Old Style" panose="02050604050505020204" pitchFamily="18" charset="0"/>
              </a:rPr>
              <a:t>npm</a:t>
            </a:r>
            <a:r>
              <a:rPr lang="en-IN" dirty="0">
                <a:latin typeface="Bookman Old Style" panose="02050604050505020204" pitchFamily="18" charset="0"/>
              </a:rPr>
              <a:t> install –g </a:t>
            </a:r>
            <a:r>
              <a:rPr lang="en-IN" dirty="0">
                <a:latin typeface="Bookman Old Style" panose="02050604050505020204" pitchFamily="18" charset="0"/>
                <a:hlinkClick r:id="rId2"/>
              </a:rPr>
              <a:t>npm@10.4.0</a:t>
            </a:r>
            <a:endParaRPr lang="en-IN" dirty="0">
              <a:latin typeface="Bookman Old Style" panose="02050604050505020204" pitchFamily="18" charset="0"/>
            </a:endParaRPr>
          </a:p>
          <a:p>
            <a:r>
              <a:rPr lang="en-IN" dirty="0">
                <a:latin typeface="Bookman Old Style" panose="02050604050505020204" pitchFamily="18" charset="0"/>
              </a:rPr>
              <a:t>To check all angular, node and windows versions type below </a:t>
            </a:r>
          </a:p>
          <a:p>
            <a:r>
              <a:rPr lang="en-IN" dirty="0">
                <a:latin typeface="Bookman Old Style" panose="02050604050505020204" pitchFamily="18" charset="0"/>
              </a:rPr>
              <a:t>ng --version</a:t>
            </a:r>
          </a:p>
          <a:p>
            <a:endParaRPr lang="en-IN" dirty="0">
              <a:latin typeface="Bookman Old Style" panose="02050604050505020204" pitchFamily="18" charset="0"/>
            </a:endParaRPr>
          </a:p>
          <a:p>
            <a:pPr marL="0" indent="0">
              <a:buNone/>
            </a:pPr>
            <a:endParaRPr lang="en-IN" dirty="0">
              <a:latin typeface="Bookman Old Style" panose="02050604050505020204" pitchFamily="18" charset="0"/>
            </a:endParaRPr>
          </a:p>
        </p:txBody>
      </p:sp>
      <p:pic>
        <p:nvPicPr>
          <p:cNvPr id="6" name="Picture 5">
            <a:extLst>
              <a:ext uri="{FF2B5EF4-FFF2-40B4-BE49-F238E27FC236}">
                <a16:creationId xmlns:a16="http://schemas.microsoft.com/office/drawing/2014/main" id="{C57DECD4-F982-9C7B-8C29-CB8373D8A8A5}"/>
              </a:ext>
            </a:extLst>
          </p:cNvPr>
          <p:cNvPicPr>
            <a:picLocks noChangeAspect="1"/>
          </p:cNvPicPr>
          <p:nvPr/>
        </p:nvPicPr>
        <p:blipFill>
          <a:blip r:embed="rId3"/>
          <a:stretch>
            <a:fillRect/>
          </a:stretch>
        </p:blipFill>
        <p:spPr>
          <a:xfrm>
            <a:off x="5984240" y="775502"/>
            <a:ext cx="6207760" cy="5630460"/>
          </a:xfrm>
          <a:prstGeom prst="rect">
            <a:avLst/>
          </a:prstGeom>
        </p:spPr>
      </p:pic>
    </p:spTree>
    <p:extLst>
      <p:ext uri="{BB962C8B-B14F-4D97-AF65-F5344CB8AC3E}">
        <p14:creationId xmlns:p14="http://schemas.microsoft.com/office/powerpoint/2010/main" val="3109723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8CEDB-8409-3C2C-2D1A-74F076AC19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E177BC-BFF9-E9FD-87BE-2167854E316C}"/>
              </a:ext>
            </a:extLst>
          </p:cNvPr>
          <p:cNvSpPr>
            <a:spLocks noGrp="1"/>
          </p:cNvSpPr>
          <p:nvPr>
            <p:ph type="title"/>
          </p:nvPr>
        </p:nvSpPr>
        <p:spPr>
          <a:xfrm>
            <a:off x="0" y="1"/>
            <a:ext cx="12192000" cy="772159"/>
          </a:xfrm>
        </p:spPr>
        <p:txBody>
          <a:bodyPr>
            <a:normAutofit/>
          </a:bodyPr>
          <a:lstStyle/>
          <a:p>
            <a:r>
              <a:rPr lang="en-US" b="1" dirty="0"/>
              <a:t>4. How does an Angular application work?</a:t>
            </a:r>
          </a:p>
        </p:txBody>
      </p:sp>
      <p:sp>
        <p:nvSpPr>
          <p:cNvPr id="3" name="Content Placeholder 2">
            <a:extLst>
              <a:ext uri="{FF2B5EF4-FFF2-40B4-BE49-F238E27FC236}">
                <a16:creationId xmlns:a16="http://schemas.microsoft.com/office/drawing/2014/main" id="{0058FDB9-BFF1-5AE0-B83B-AA2DCF8D8D3D}"/>
              </a:ext>
            </a:extLst>
          </p:cNvPr>
          <p:cNvSpPr>
            <a:spLocks noGrp="1"/>
          </p:cNvSpPr>
          <p:nvPr>
            <p:ph idx="1"/>
          </p:nvPr>
        </p:nvSpPr>
        <p:spPr>
          <a:xfrm>
            <a:off x="0" y="1056640"/>
            <a:ext cx="12192000" cy="5527039"/>
          </a:xfrm>
        </p:spPr>
        <p:txBody>
          <a:bodyPr/>
          <a:lstStyle/>
          <a:p>
            <a:r>
              <a:rPr lang="en-IN" dirty="0">
                <a:hlinkClick r:id="rId2"/>
              </a:rPr>
              <a:t>https://intellipaat.com/blog/interview-question/angular-interview-questions/#angular_interview_questions_for_experienced_professionals_2_to_5_years</a:t>
            </a:r>
            <a:endParaRPr lang="en-IN" dirty="0"/>
          </a:p>
          <a:p>
            <a:endParaRPr lang="en-IN" dirty="0"/>
          </a:p>
        </p:txBody>
      </p:sp>
    </p:spTree>
    <p:extLst>
      <p:ext uri="{BB962C8B-B14F-4D97-AF65-F5344CB8AC3E}">
        <p14:creationId xmlns:p14="http://schemas.microsoft.com/office/powerpoint/2010/main" val="23822359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CEC84-8470-6E00-EFC7-13C179BA8CD6}"/>
              </a:ext>
            </a:extLst>
          </p:cNvPr>
          <p:cNvSpPr>
            <a:spLocks noGrp="1"/>
          </p:cNvSpPr>
          <p:nvPr>
            <p:ph type="title"/>
          </p:nvPr>
        </p:nvSpPr>
        <p:spPr>
          <a:xfrm>
            <a:off x="0" y="-2065"/>
            <a:ext cx="12192000" cy="571025"/>
          </a:xfrm>
        </p:spPr>
        <p:style>
          <a:lnRef idx="2">
            <a:schemeClr val="accent1"/>
          </a:lnRef>
          <a:fillRef idx="1">
            <a:schemeClr val="lt1"/>
          </a:fillRef>
          <a:effectRef idx="0">
            <a:schemeClr val="accent1"/>
          </a:effectRef>
          <a:fontRef idx="minor">
            <a:schemeClr val="dk1"/>
          </a:fontRef>
        </p:style>
        <p:txBody>
          <a:bodyPr>
            <a:normAutofit fontScale="90000"/>
          </a:bodyPr>
          <a:lstStyle/>
          <a:p>
            <a:r>
              <a:rPr lang="en-IN" dirty="0">
                <a:latin typeface="Bookman Old Style" panose="02050604050505020204" pitchFamily="18" charset="0"/>
              </a:rPr>
              <a:t>First program in angular</a:t>
            </a:r>
          </a:p>
        </p:txBody>
      </p:sp>
      <p:sp>
        <p:nvSpPr>
          <p:cNvPr id="3" name="Content Placeholder 2">
            <a:extLst>
              <a:ext uri="{FF2B5EF4-FFF2-40B4-BE49-F238E27FC236}">
                <a16:creationId xmlns:a16="http://schemas.microsoft.com/office/drawing/2014/main" id="{900784B0-EA1E-325A-698E-D7245A020BA1}"/>
              </a:ext>
            </a:extLst>
          </p:cNvPr>
          <p:cNvSpPr>
            <a:spLocks noGrp="1"/>
          </p:cNvSpPr>
          <p:nvPr>
            <p:ph idx="1"/>
          </p:nvPr>
        </p:nvSpPr>
        <p:spPr>
          <a:xfrm>
            <a:off x="0" y="581818"/>
            <a:ext cx="12192000" cy="6276182"/>
          </a:xfrm>
        </p:spPr>
        <p:style>
          <a:lnRef idx="2">
            <a:schemeClr val="accent1"/>
          </a:lnRef>
          <a:fillRef idx="1">
            <a:schemeClr val="lt1"/>
          </a:fillRef>
          <a:effectRef idx="0">
            <a:schemeClr val="accent1"/>
          </a:effectRef>
          <a:fontRef idx="minor">
            <a:schemeClr val="dk1"/>
          </a:fontRef>
        </p:style>
        <p:txBody>
          <a:bodyPr>
            <a:normAutofit fontScale="92500"/>
          </a:bodyPr>
          <a:lstStyle/>
          <a:p>
            <a:r>
              <a:rPr lang="en-US" b="1" dirty="0">
                <a:latin typeface="Bookman Old Style" panose="02050604050505020204" pitchFamily="18" charset="0"/>
              </a:rPr>
              <a:t>Create a New Angular Project</a:t>
            </a:r>
            <a:r>
              <a:rPr lang="en-US" dirty="0">
                <a:latin typeface="Bookman Old Style" panose="02050604050505020204" pitchFamily="18" charset="0"/>
              </a:rPr>
              <a:t>: Open your terminal or command prompt, navigate to the directory where you want to create your Angular project, and run the following command:</a:t>
            </a:r>
          </a:p>
          <a:p>
            <a:r>
              <a:rPr lang="en-IN" b="1" u="sng" dirty="0">
                <a:solidFill>
                  <a:schemeClr val="accent1">
                    <a:lumMod val="75000"/>
                  </a:schemeClr>
                </a:solidFill>
                <a:latin typeface="Bookman Old Style" panose="02050604050505020204" pitchFamily="18" charset="0"/>
              </a:rPr>
              <a:t>ng new hello-world-app</a:t>
            </a:r>
            <a:endParaRPr lang="en-US" b="1" u="sng" dirty="0">
              <a:solidFill>
                <a:schemeClr val="accent1">
                  <a:lumMod val="75000"/>
                </a:schemeClr>
              </a:solidFill>
              <a:latin typeface="Bookman Old Style" panose="02050604050505020204" pitchFamily="18" charset="0"/>
            </a:endParaRPr>
          </a:p>
          <a:p>
            <a:r>
              <a:rPr lang="en-US" dirty="0">
                <a:latin typeface="Bookman Old Style" panose="02050604050505020204" pitchFamily="18" charset="0"/>
              </a:rPr>
              <a:t>This will create a new Angular project named hello-world-app.</a:t>
            </a:r>
          </a:p>
          <a:p>
            <a:r>
              <a:rPr lang="en-US" b="1" dirty="0">
                <a:latin typeface="Bookman Old Style" panose="02050604050505020204" pitchFamily="18" charset="0"/>
              </a:rPr>
              <a:t>Navigate to the Project Directory</a:t>
            </a:r>
            <a:r>
              <a:rPr lang="en-US" dirty="0">
                <a:latin typeface="Bookman Old Style" panose="02050604050505020204" pitchFamily="18" charset="0"/>
              </a:rPr>
              <a:t>: Navigate to the project directory:</a:t>
            </a:r>
          </a:p>
          <a:p>
            <a:r>
              <a:rPr lang="en-IN" b="1" u="sng" dirty="0">
                <a:solidFill>
                  <a:schemeClr val="accent1">
                    <a:lumMod val="75000"/>
                  </a:schemeClr>
                </a:solidFill>
                <a:latin typeface="Bookman Old Style" panose="02050604050505020204" pitchFamily="18" charset="0"/>
              </a:rPr>
              <a:t>cd hello-world-app</a:t>
            </a:r>
            <a:endParaRPr lang="en-US" b="1" u="sng" dirty="0">
              <a:solidFill>
                <a:schemeClr val="accent1">
                  <a:lumMod val="75000"/>
                </a:schemeClr>
              </a:solidFill>
              <a:latin typeface="Bookman Old Style" panose="02050604050505020204" pitchFamily="18" charset="0"/>
            </a:endParaRPr>
          </a:p>
          <a:p>
            <a:r>
              <a:rPr lang="en-US" dirty="0">
                <a:latin typeface="Bookman Old Style" panose="02050604050505020204" pitchFamily="18" charset="0"/>
              </a:rPr>
              <a:t>Generate a Component: Generate a new component named hello-world:</a:t>
            </a:r>
          </a:p>
          <a:p>
            <a:r>
              <a:rPr lang="en-IN" b="1" u="sng" dirty="0">
                <a:solidFill>
                  <a:schemeClr val="accent1">
                    <a:lumMod val="75000"/>
                  </a:schemeClr>
                </a:solidFill>
                <a:latin typeface="Bookman Old Style" panose="02050604050505020204" pitchFamily="18" charset="0"/>
              </a:rPr>
              <a:t>ng generate component hello-world</a:t>
            </a:r>
          </a:p>
          <a:p>
            <a:r>
              <a:rPr lang="en-US" b="1" dirty="0">
                <a:latin typeface="Bookman Old Style" panose="02050604050505020204" pitchFamily="18" charset="0"/>
              </a:rPr>
              <a:t>Run the Application</a:t>
            </a:r>
            <a:r>
              <a:rPr lang="en-US" dirty="0">
                <a:latin typeface="Bookman Old Style" panose="02050604050505020204" pitchFamily="18" charset="0"/>
              </a:rPr>
              <a:t>: Run the Angular application:</a:t>
            </a:r>
            <a:endParaRPr lang="en-IN" dirty="0">
              <a:latin typeface="Bookman Old Style" panose="02050604050505020204" pitchFamily="18" charset="0"/>
            </a:endParaRPr>
          </a:p>
          <a:p>
            <a:r>
              <a:rPr lang="en-IN" b="1" u="sng" dirty="0">
                <a:solidFill>
                  <a:schemeClr val="accent1">
                    <a:lumMod val="75000"/>
                  </a:schemeClr>
                </a:solidFill>
                <a:latin typeface="Bookman Old Style" panose="02050604050505020204" pitchFamily="18" charset="0"/>
              </a:rPr>
              <a:t>ng serve –open</a:t>
            </a:r>
          </a:p>
          <a:p>
            <a:r>
              <a:rPr lang="en-US" dirty="0">
                <a:latin typeface="Bookman Old Style" panose="02050604050505020204" pitchFamily="18" charset="0"/>
              </a:rPr>
              <a:t>This command will compile the Angular application and open it in your default web browser. </a:t>
            </a:r>
            <a:endParaRPr lang="en-IN" b="1" u="sng" dirty="0">
              <a:solidFill>
                <a:schemeClr val="accent1">
                  <a:lumMod val="75000"/>
                </a:schemeClr>
              </a:solidFill>
              <a:latin typeface="Bookman Old Style" panose="02050604050505020204" pitchFamily="18" charset="0"/>
            </a:endParaRPr>
          </a:p>
        </p:txBody>
      </p:sp>
    </p:spTree>
    <p:extLst>
      <p:ext uri="{BB962C8B-B14F-4D97-AF65-F5344CB8AC3E}">
        <p14:creationId xmlns:p14="http://schemas.microsoft.com/office/powerpoint/2010/main" val="42706284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B3C10-1A96-A900-400E-0303694A79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787FAA-231D-FCAC-B634-A85A7AF09EDC}"/>
              </a:ext>
            </a:extLst>
          </p:cNvPr>
          <p:cNvSpPr>
            <a:spLocks noGrp="1"/>
          </p:cNvSpPr>
          <p:nvPr>
            <p:ph type="title"/>
          </p:nvPr>
        </p:nvSpPr>
        <p:spPr>
          <a:xfrm>
            <a:off x="0" y="-2065"/>
            <a:ext cx="12192000" cy="571025"/>
          </a:xfrm>
        </p:spPr>
        <p:style>
          <a:lnRef idx="2">
            <a:schemeClr val="accent1"/>
          </a:lnRef>
          <a:fillRef idx="1">
            <a:schemeClr val="lt1"/>
          </a:fillRef>
          <a:effectRef idx="0">
            <a:schemeClr val="accent1"/>
          </a:effectRef>
          <a:fontRef idx="minor">
            <a:schemeClr val="dk1"/>
          </a:fontRef>
        </p:style>
        <p:txBody>
          <a:bodyPr>
            <a:normAutofit fontScale="90000"/>
          </a:bodyPr>
          <a:lstStyle/>
          <a:p>
            <a:r>
              <a:rPr lang="en-IN" dirty="0">
                <a:latin typeface="Bookman Old Style" panose="02050604050505020204" pitchFamily="18" charset="0"/>
              </a:rPr>
              <a:t>Before Update Angular</a:t>
            </a:r>
          </a:p>
        </p:txBody>
      </p:sp>
      <p:sp>
        <p:nvSpPr>
          <p:cNvPr id="3" name="Content Placeholder 2">
            <a:extLst>
              <a:ext uri="{FF2B5EF4-FFF2-40B4-BE49-F238E27FC236}">
                <a16:creationId xmlns:a16="http://schemas.microsoft.com/office/drawing/2014/main" id="{F43C7611-8EC7-EAA6-C96B-D05F0041FBF5}"/>
              </a:ext>
            </a:extLst>
          </p:cNvPr>
          <p:cNvSpPr>
            <a:spLocks noGrp="1"/>
          </p:cNvSpPr>
          <p:nvPr>
            <p:ph idx="1"/>
          </p:nvPr>
        </p:nvSpPr>
        <p:spPr>
          <a:xfrm>
            <a:off x="0" y="581818"/>
            <a:ext cx="12192000" cy="6276182"/>
          </a:xfrm>
        </p:spPr>
        <p:style>
          <a:lnRef idx="2">
            <a:schemeClr val="accent1"/>
          </a:lnRef>
          <a:fillRef idx="1">
            <a:schemeClr val="lt1"/>
          </a:fillRef>
          <a:effectRef idx="0">
            <a:schemeClr val="accent1"/>
          </a:effectRef>
          <a:fontRef idx="minor">
            <a:schemeClr val="dk1"/>
          </a:fontRef>
        </p:style>
        <p:txBody>
          <a:bodyPr>
            <a:normAutofit/>
          </a:bodyPr>
          <a:lstStyle/>
          <a:p>
            <a:r>
              <a:rPr lang="en-US" b="1" u="sng" dirty="0">
                <a:solidFill>
                  <a:schemeClr val="accent1">
                    <a:lumMod val="75000"/>
                  </a:schemeClr>
                </a:solidFill>
                <a:latin typeface="Bookman Old Style" panose="02050604050505020204" pitchFamily="18" charset="0"/>
              </a:rPr>
              <a:t>Please uninstall angular and then install latest version of angular</a:t>
            </a:r>
          </a:p>
          <a:p>
            <a:r>
              <a:rPr lang="en-US" b="1" u="sng" dirty="0">
                <a:solidFill>
                  <a:schemeClr val="accent1">
                    <a:lumMod val="75000"/>
                  </a:schemeClr>
                </a:solidFill>
                <a:latin typeface="Bookman Old Style" panose="02050604050505020204" pitchFamily="18" charset="0"/>
              </a:rPr>
              <a:t>To uninstall </a:t>
            </a:r>
          </a:p>
          <a:p>
            <a:r>
              <a:rPr lang="en-US" dirty="0" err="1">
                <a:solidFill>
                  <a:schemeClr val="accent1">
                    <a:lumMod val="75000"/>
                  </a:schemeClr>
                </a:solidFill>
                <a:latin typeface="Bookman Old Style" panose="02050604050505020204" pitchFamily="18" charset="0"/>
              </a:rPr>
              <a:t>npm</a:t>
            </a:r>
            <a:r>
              <a:rPr lang="en-US" dirty="0">
                <a:solidFill>
                  <a:schemeClr val="accent1">
                    <a:lumMod val="75000"/>
                  </a:schemeClr>
                </a:solidFill>
                <a:latin typeface="Bookman Old Style" panose="02050604050505020204" pitchFamily="18" charset="0"/>
              </a:rPr>
              <a:t> uninstall –g @angular/cli</a:t>
            </a:r>
          </a:p>
          <a:p>
            <a:r>
              <a:rPr lang="en-US" dirty="0" err="1">
                <a:solidFill>
                  <a:schemeClr val="accent1">
                    <a:lumMod val="75000"/>
                  </a:schemeClr>
                </a:solidFill>
                <a:latin typeface="Bookman Old Style" panose="02050604050505020204" pitchFamily="18" charset="0"/>
              </a:rPr>
              <a:t>npm</a:t>
            </a:r>
            <a:r>
              <a:rPr lang="en-US" dirty="0">
                <a:solidFill>
                  <a:schemeClr val="accent1">
                    <a:lumMod val="75000"/>
                  </a:schemeClr>
                </a:solidFill>
                <a:latin typeface="Bookman Old Style" panose="02050604050505020204" pitchFamily="18" charset="0"/>
              </a:rPr>
              <a:t> install –g @angular/cli@latest</a:t>
            </a:r>
            <a:endParaRPr lang="en-IN" dirty="0">
              <a:solidFill>
                <a:schemeClr val="accent1">
                  <a:lumMod val="75000"/>
                </a:schemeClr>
              </a:solidFill>
              <a:latin typeface="Bookman Old Style" panose="02050604050505020204" pitchFamily="18" charset="0"/>
            </a:endParaRPr>
          </a:p>
          <a:p>
            <a:endParaRPr lang="en-IN" dirty="0">
              <a:solidFill>
                <a:schemeClr val="accent1">
                  <a:lumMod val="75000"/>
                </a:schemeClr>
              </a:solidFill>
              <a:latin typeface="Bookman Old Style" panose="02050604050505020204" pitchFamily="18" charset="0"/>
            </a:endParaRPr>
          </a:p>
        </p:txBody>
      </p:sp>
    </p:spTree>
    <p:extLst>
      <p:ext uri="{BB962C8B-B14F-4D97-AF65-F5344CB8AC3E}">
        <p14:creationId xmlns:p14="http://schemas.microsoft.com/office/powerpoint/2010/main" val="41014096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CEC84-8470-6E00-EFC7-13C179BA8CD6}"/>
              </a:ext>
            </a:extLst>
          </p:cNvPr>
          <p:cNvSpPr>
            <a:spLocks noGrp="1"/>
          </p:cNvSpPr>
          <p:nvPr>
            <p:ph type="title"/>
          </p:nvPr>
        </p:nvSpPr>
        <p:spPr>
          <a:xfrm>
            <a:off x="0" y="-2065"/>
            <a:ext cx="12192000" cy="571025"/>
          </a:xfrm>
        </p:spPr>
        <p:style>
          <a:lnRef idx="2">
            <a:schemeClr val="accent1"/>
          </a:lnRef>
          <a:fillRef idx="1">
            <a:schemeClr val="lt1"/>
          </a:fillRef>
          <a:effectRef idx="0">
            <a:schemeClr val="accent1"/>
          </a:effectRef>
          <a:fontRef idx="minor">
            <a:schemeClr val="dk1"/>
          </a:fontRef>
        </p:style>
        <p:txBody>
          <a:bodyPr>
            <a:normAutofit fontScale="90000"/>
          </a:bodyPr>
          <a:lstStyle/>
          <a:p>
            <a:r>
              <a:rPr lang="en-US" dirty="0">
                <a:latin typeface="Bookman Old Style" panose="02050604050505020204" pitchFamily="18" charset="0"/>
              </a:rPr>
              <a:t>What is angular?</a:t>
            </a:r>
            <a:endParaRPr lang="en-IN" dirty="0">
              <a:latin typeface="Bookman Old Style" panose="02050604050505020204" pitchFamily="18" charset="0"/>
            </a:endParaRPr>
          </a:p>
        </p:txBody>
      </p:sp>
      <p:sp>
        <p:nvSpPr>
          <p:cNvPr id="3" name="Content Placeholder 2">
            <a:extLst>
              <a:ext uri="{FF2B5EF4-FFF2-40B4-BE49-F238E27FC236}">
                <a16:creationId xmlns:a16="http://schemas.microsoft.com/office/drawing/2014/main" id="{900784B0-EA1E-325A-698E-D7245A020BA1}"/>
              </a:ext>
            </a:extLst>
          </p:cNvPr>
          <p:cNvSpPr>
            <a:spLocks noGrp="1"/>
          </p:cNvSpPr>
          <p:nvPr>
            <p:ph idx="1"/>
          </p:nvPr>
        </p:nvSpPr>
        <p:spPr>
          <a:xfrm>
            <a:off x="0" y="581818"/>
            <a:ext cx="12192000" cy="6276182"/>
          </a:xfrm>
        </p:spPr>
        <p:style>
          <a:lnRef idx="2">
            <a:schemeClr val="accent1"/>
          </a:lnRef>
          <a:fillRef idx="1">
            <a:schemeClr val="lt1"/>
          </a:fillRef>
          <a:effectRef idx="0">
            <a:schemeClr val="accent1"/>
          </a:effectRef>
          <a:fontRef idx="minor">
            <a:schemeClr val="dk1"/>
          </a:fontRef>
        </p:style>
        <p:txBody>
          <a:bodyPr>
            <a:normAutofit fontScale="92500" lnSpcReduction="10000"/>
          </a:bodyPr>
          <a:lstStyle/>
          <a:p>
            <a:r>
              <a:rPr lang="en-US" dirty="0">
                <a:latin typeface="Bookman Old Style" panose="02050604050505020204" pitchFamily="18" charset="0"/>
              </a:rPr>
              <a:t>Angular is a JavaScript framework for </a:t>
            </a:r>
            <a:r>
              <a:rPr lang="en-US" b="1" dirty="0">
                <a:latin typeface="Bookman Old Style" panose="02050604050505020204" pitchFamily="18" charset="0"/>
              </a:rPr>
              <a:t>building single page application or SPA</a:t>
            </a:r>
            <a:r>
              <a:rPr lang="en-US" dirty="0">
                <a:latin typeface="Bookman Old Style" panose="02050604050505020204" pitchFamily="18" charset="0"/>
              </a:rPr>
              <a:t> applications using HTML and typescript.</a:t>
            </a:r>
          </a:p>
          <a:p>
            <a:r>
              <a:rPr lang="en-US" dirty="0">
                <a:latin typeface="Bookman Old Style" panose="02050604050505020204" pitchFamily="18" charset="0"/>
              </a:rPr>
              <a:t>Angular is primarily written in TypeScript and implements core functionality as a set of TypeScript library that you import into your apps.</a:t>
            </a:r>
          </a:p>
          <a:p>
            <a:r>
              <a:rPr lang="en-US" dirty="0">
                <a:latin typeface="Bookman Old Style" panose="02050604050505020204" pitchFamily="18" charset="0"/>
              </a:rPr>
              <a:t>Angular, a powerful front-end web application framework developed and maintained by Google, offers several advantages that contribute to its popularity and effectiveness in building dynamic and scalable web applications. Here are some of the key advantages of Angular:</a:t>
            </a:r>
          </a:p>
          <a:p>
            <a:r>
              <a:rPr lang="en-US" dirty="0">
                <a:latin typeface="Bookman Old Style" panose="02050604050505020204" pitchFamily="18" charset="0"/>
              </a:rPr>
              <a:t>Once the initial application has loaded into the browser, further interactions only load the additional data needed, without reloading the entire page.</a:t>
            </a:r>
          </a:p>
          <a:p>
            <a:r>
              <a:rPr lang="en-US" b="1" dirty="0">
                <a:latin typeface="Bookman Old Style" panose="02050604050505020204" pitchFamily="18" charset="0"/>
              </a:rPr>
              <a:t>Browser Compatibility : </a:t>
            </a:r>
            <a:r>
              <a:rPr lang="en-US" dirty="0">
                <a:latin typeface="Bookman Old Style" panose="02050604050505020204" pitchFamily="18" charset="0"/>
              </a:rPr>
              <a:t>Angular works cross-platform and compatible with multiple browsers. An Angular application can typically run on all browsers (</a:t>
            </a:r>
            <a:r>
              <a:rPr lang="en-US" dirty="0" err="1">
                <a:latin typeface="Bookman Old Style" panose="02050604050505020204" pitchFamily="18" charset="0"/>
              </a:rPr>
              <a:t>Eg</a:t>
            </a:r>
            <a:r>
              <a:rPr lang="en-US" dirty="0">
                <a:latin typeface="Bookman Old Style" panose="02050604050505020204" pitchFamily="18" charset="0"/>
              </a:rPr>
              <a:t>: Chrome, Firefox) and operating systems, such as Windows, macOS, and Linux.</a:t>
            </a:r>
          </a:p>
          <a:p>
            <a:endParaRPr lang="en-US" dirty="0">
              <a:latin typeface="Bookman Old Style" panose="02050604050505020204" pitchFamily="18" charset="0"/>
            </a:endParaRPr>
          </a:p>
          <a:p>
            <a:endParaRPr lang="en-IN" dirty="0">
              <a:latin typeface="Bookman Old Style" panose="02050604050505020204" pitchFamily="18" charset="0"/>
            </a:endParaRPr>
          </a:p>
        </p:txBody>
      </p:sp>
    </p:spTree>
    <p:extLst>
      <p:ext uri="{BB962C8B-B14F-4D97-AF65-F5344CB8AC3E}">
        <p14:creationId xmlns:p14="http://schemas.microsoft.com/office/powerpoint/2010/main" val="30422434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CEC84-8470-6E00-EFC7-13C179BA8CD6}"/>
              </a:ext>
            </a:extLst>
          </p:cNvPr>
          <p:cNvSpPr>
            <a:spLocks noGrp="1"/>
          </p:cNvSpPr>
          <p:nvPr>
            <p:ph type="title"/>
          </p:nvPr>
        </p:nvSpPr>
        <p:spPr>
          <a:xfrm>
            <a:off x="0" y="-2065"/>
            <a:ext cx="12192000" cy="571025"/>
          </a:xfrm>
        </p:spPr>
        <p:style>
          <a:lnRef idx="2">
            <a:schemeClr val="accent1"/>
          </a:lnRef>
          <a:fillRef idx="1">
            <a:schemeClr val="lt1"/>
          </a:fillRef>
          <a:effectRef idx="0">
            <a:schemeClr val="accent1"/>
          </a:effectRef>
          <a:fontRef idx="minor">
            <a:schemeClr val="dk1"/>
          </a:fontRef>
        </p:style>
        <p:txBody>
          <a:bodyPr>
            <a:normAutofit fontScale="90000"/>
          </a:bodyPr>
          <a:lstStyle/>
          <a:p>
            <a:r>
              <a:rPr lang="en-IN" dirty="0">
                <a:latin typeface="Bookman Old Style" panose="02050604050505020204" pitchFamily="18" charset="0"/>
              </a:rPr>
              <a:t>Silent feature of Angular</a:t>
            </a:r>
          </a:p>
        </p:txBody>
      </p:sp>
      <p:pic>
        <p:nvPicPr>
          <p:cNvPr id="7" name="Content Placeholder 6">
            <a:extLst>
              <a:ext uri="{FF2B5EF4-FFF2-40B4-BE49-F238E27FC236}">
                <a16:creationId xmlns:a16="http://schemas.microsoft.com/office/drawing/2014/main" id="{96527B99-583F-2FAC-2E0F-4089F761ECD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5154" t="8567" b="37746"/>
          <a:stretch/>
        </p:blipFill>
        <p:spPr>
          <a:xfrm>
            <a:off x="0" y="2481640"/>
            <a:ext cx="1475257" cy="1084156"/>
          </a:xfrm>
        </p:spPr>
        <p:style>
          <a:lnRef idx="2">
            <a:schemeClr val="accent1"/>
          </a:lnRef>
          <a:fillRef idx="1">
            <a:schemeClr val="lt1"/>
          </a:fillRef>
          <a:effectRef idx="0">
            <a:schemeClr val="accent1"/>
          </a:effectRef>
          <a:fontRef idx="minor">
            <a:schemeClr val="dk1"/>
          </a:fontRef>
        </p:style>
      </p:pic>
      <p:pic>
        <p:nvPicPr>
          <p:cNvPr id="8" name="Content Placeholder 6">
            <a:extLst>
              <a:ext uri="{FF2B5EF4-FFF2-40B4-BE49-F238E27FC236}">
                <a16:creationId xmlns:a16="http://schemas.microsoft.com/office/drawing/2014/main" id="{3C2594FB-CCE5-7188-9C34-A802A7935649}"/>
              </a:ext>
            </a:extLst>
          </p:cNvPr>
          <p:cNvPicPr>
            <a:picLocks noChangeAspect="1"/>
          </p:cNvPicPr>
          <p:nvPr/>
        </p:nvPicPr>
        <p:blipFill rotWithShape="1">
          <a:blip r:embed="rId2">
            <a:extLst>
              <a:ext uri="{28A0092B-C50C-407E-A947-70E740481C1C}">
                <a14:useLocalDpi xmlns:a14="http://schemas.microsoft.com/office/drawing/2010/main" val="0"/>
              </a:ext>
            </a:extLst>
          </a:blip>
          <a:srcRect t="9261" r="77258" b="40428"/>
          <a:stretch/>
        </p:blipFill>
        <p:spPr>
          <a:xfrm>
            <a:off x="0" y="568960"/>
            <a:ext cx="1350315" cy="1016000"/>
          </a:xfrm>
          <a:prstGeom prst="rect">
            <a:avLst/>
          </a:prstGeom>
        </p:spPr>
        <p:style>
          <a:lnRef idx="2">
            <a:schemeClr val="accent1"/>
          </a:lnRef>
          <a:fillRef idx="1">
            <a:schemeClr val="lt1"/>
          </a:fillRef>
          <a:effectRef idx="0">
            <a:schemeClr val="accent1"/>
          </a:effectRef>
          <a:fontRef idx="minor">
            <a:schemeClr val="dk1"/>
          </a:fontRef>
        </p:style>
      </p:pic>
      <p:pic>
        <p:nvPicPr>
          <p:cNvPr id="9" name="Content Placeholder 6">
            <a:extLst>
              <a:ext uri="{FF2B5EF4-FFF2-40B4-BE49-F238E27FC236}">
                <a16:creationId xmlns:a16="http://schemas.microsoft.com/office/drawing/2014/main" id="{3BD9B55B-97C5-8CC2-578E-D47E3594F126}"/>
              </a:ext>
            </a:extLst>
          </p:cNvPr>
          <p:cNvPicPr>
            <a:picLocks noChangeAspect="1"/>
          </p:cNvPicPr>
          <p:nvPr/>
        </p:nvPicPr>
        <p:blipFill rotWithShape="1">
          <a:blip r:embed="rId2">
            <a:extLst>
              <a:ext uri="{28A0092B-C50C-407E-A947-70E740481C1C}">
                <a14:useLocalDpi xmlns:a14="http://schemas.microsoft.com/office/drawing/2010/main" val="0"/>
              </a:ext>
            </a:extLst>
          </a:blip>
          <a:srcRect l="21373" t="36623" r="62713"/>
          <a:stretch/>
        </p:blipFill>
        <p:spPr>
          <a:xfrm>
            <a:off x="0" y="5619594"/>
            <a:ext cx="944880" cy="1279840"/>
          </a:xfrm>
          <a:prstGeom prst="rect">
            <a:avLst/>
          </a:prstGeom>
        </p:spPr>
        <p:style>
          <a:lnRef idx="2">
            <a:schemeClr val="accent1"/>
          </a:lnRef>
          <a:fillRef idx="1">
            <a:schemeClr val="lt1"/>
          </a:fillRef>
          <a:effectRef idx="0">
            <a:schemeClr val="accent1"/>
          </a:effectRef>
          <a:fontRef idx="minor">
            <a:schemeClr val="dk1"/>
          </a:fontRef>
        </p:style>
      </p:pic>
      <p:pic>
        <p:nvPicPr>
          <p:cNvPr id="10" name="Content Placeholder 6">
            <a:extLst>
              <a:ext uri="{FF2B5EF4-FFF2-40B4-BE49-F238E27FC236}">
                <a16:creationId xmlns:a16="http://schemas.microsoft.com/office/drawing/2014/main" id="{9B13FD83-5EF0-524A-46AB-5FD25B8B32EA}"/>
              </a:ext>
            </a:extLst>
          </p:cNvPr>
          <p:cNvPicPr>
            <a:picLocks noChangeAspect="1"/>
          </p:cNvPicPr>
          <p:nvPr/>
        </p:nvPicPr>
        <p:blipFill rotWithShape="1">
          <a:blip r:embed="rId2">
            <a:extLst>
              <a:ext uri="{28A0092B-C50C-407E-A947-70E740481C1C}">
                <a14:useLocalDpi xmlns:a14="http://schemas.microsoft.com/office/drawing/2010/main" val="0"/>
              </a:ext>
            </a:extLst>
          </a:blip>
          <a:srcRect l="57392" t="40727" r="24127"/>
          <a:stretch/>
        </p:blipFill>
        <p:spPr>
          <a:xfrm>
            <a:off x="11079480" y="3075472"/>
            <a:ext cx="1097280" cy="1196972"/>
          </a:xfrm>
          <a:prstGeom prst="rect">
            <a:avLst/>
          </a:prstGeom>
        </p:spPr>
        <p:style>
          <a:lnRef idx="2">
            <a:schemeClr val="accent1"/>
          </a:lnRef>
          <a:fillRef idx="1">
            <a:schemeClr val="lt1"/>
          </a:fillRef>
          <a:effectRef idx="0">
            <a:schemeClr val="accent1"/>
          </a:effectRef>
          <a:fontRef idx="minor">
            <a:schemeClr val="dk1"/>
          </a:fontRef>
        </p:style>
      </p:pic>
      <p:pic>
        <p:nvPicPr>
          <p:cNvPr id="11" name="Content Placeholder 6">
            <a:extLst>
              <a:ext uri="{FF2B5EF4-FFF2-40B4-BE49-F238E27FC236}">
                <a16:creationId xmlns:a16="http://schemas.microsoft.com/office/drawing/2014/main" id="{83E7A748-E723-7497-7A33-74ED9AD5B645}"/>
              </a:ext>
            </a:extLst>
          </p:cNvPr>
          <p:cNvPicPr>
            <a:picLocks noChangeAspect="1"/>
          </p:cNvPicPr>
          <p:nvPr/>
        </p:nvPicPr>
        <p:blipFill rotWithShape="1">
          <a:blip r:embed="rId2">
            <a:extLst>
              <a:ext uri="{28A0092B-C50C-407E-A947-70E740481C1C}">
                <a14:useLocalDpi xmlns:a14="http://schemas.microsoft.com/office/drawing/2010/main" val="0"/>
              </a:ext>
            </a:extLst>
          </a:blip>
          <a:srcRect l="39613" r="43104" b="40727"/>
          <a:stretch/>
        </p:blipFill>
        <p:spPr>
          <a:xfrm>
            <a:off x="11165840" y="568960"/>
            <a:ext cx="1026160" cy="1196972"/>
          </a:xfrm>
          <a:prstGeom prst="rect">
            <a:avLst/>
          </a:prstGeom>
        </p:spPr>
        <p:style>
          <a:lnRef idx="2">
            <a:schemeClr val="accent1"/>
          </a:lnRef>
          <a:fillRef idx="1">
            <a:schemeClr val="lt1"/>
          </a:fillRef>
          <a:effectRef idx="0">
            <a:schemeClr val="accent1"/>
          </a:effectRef>
          <a:fontRef idx="minor">
            <a:schemeClr val="dk1"/>
          </a:fontRef>
        </p:style>
      </p:pic>
      <p:sp>
        <p:nvSpPr>
          <p:cNvPr id="13" name="TextBox 12">
            <a:extLst>
              <a:ext uri="{FF2B5EF4-FFF2-40B4-BE49-F238E27FC236}">
                <a16:creationId xmlns:a16="http://schemas.microsoft.com/office/drawing/2014/main" id="{16B94423-677D-0BE2-0998-0F9D56B9560B}"/>
              </a:ext>
            </a:extLst>
          </p:cNvPr>
          <p:cNvSpPr txBox="1"/>
          <p:nvPr/>
        </p:nvSpPr>
        <p:spPr>
          <a:xfrm>
            <a:off x="1350315" y="678320"/>
            <a:ext cx="6212840" cy="923330"/>
          </a:xfrm>
          <a:prstGeom prst="rect">
            <a:avLst/>
          </a:prstGeom>
          <a:noFill/>
        </p:spPr>
        <p:txBody>
          <a:bodyPr wrap="square">
            <a:spAutoFit/>
          </a:bodyPr>
          <a:lstStyle/>
          <a:p>
            <a:r>
              <a:rPr lang="en-US" b="1" dirty="0"/>
              <a:t>Custom Components</a:t>
            </a:r>
          </a:p>
          <a:p>
            <a:r>
              <a:rPr lang="en-US" dirty="0"/>
              <a:t>Angular enables users to build their </a:t>
            </a:r>
            <a:r>
              <a:rPr lang="en-US" dirty="0">
                <a:hlinkClick r:id="rId3" tooltip="components"/>
              </a:rPr>
              <a:t>components</a:t>
            </a:r>
            <a:r>
              <a:rPr lang="en-US" dirty="0"/>
              <a:t> that can pack functionality along with rendering logic into reusable pieces.</a:t>
            </a:r>
          </a:p>
        </p:txBody>
      </p:sp>
      <p:sp>
        <p:nvSpPr>
          <p:cNvPr id="15" name="TextBox 14">
            <a:extLst>
              <a:ext uri="{FF2B5EF4-FFF2-40B4-BE49-F238E27FC236}">
                <a16:creationId xmlns:a16="http://schemas.microsoft.com/office/drawing/2014/main" id="{56E5131E-819E-5F7E-0CF4-944E05BC0164}"/>
              </a:ext>
            </a:extLst>
          </p:cNvPr>
          <p:cNvSpPr txBox="1"/>
          <p:nvPr/>
        </p:nvSpPr>
        <p:spPr>
          <a:xfrm>
            <a:off x="5963920" y="1721529"/>
            <a:ext cx="6212840" cy="1200329"/>
          </a:xfrm>
          <a:prstGeom prst="rect">
            <a:avLst/>
          </a:prstGeom>
          <a:noFill/>
        </p:spPr>
        <p:txBody>
          <a:bodyPr wrap="square">
            <a:spAutoFit/>
          </a:bodyPr>
          <a:lstStyle/>
          <a:p>
            <a:pPr algn="r"/>
            <a:r>
              <a:rPr lang="en-US" b="1" dirty="0">
                <a:hlinkClick r:id="rId4" tooltip="Data Binding"/>
              </a:rPr>
              <a:t>Data Binding</a:t>
            </a:r>
            <a:endParaRPr lang="en-US" b="1" dirty="0"/>
          </a:p>
          <a:p>
            <a:pPr algn="r"/>
            <a:r>
              <a:rPr lang="en-US" dirty="0"/>
              <a:t>Angular enables users to effortlessly move data from JavaScript code to the view, and react to user events without having to write any code manually. </a:t>
            </a:r>
          </a:p>
        </p:txBody>
      </p:sp>
      <p:sp>
        <p:nvSpPr>
          <p:cNvPr id="17" name="TextBox 16">
            <a:extLst>
              <a:ext uri="{FF2B5EF4-FFF2-40B4-BE49-F238E27FC236}">
                <a16:creationId xmlns:a16="http://schemas.microsoft.com/office/drawing/2014/main" id="{EE029D04-BF07-9003-3397-D84CF64D3D99}"/>
              </a:ext>
            </a:extLst>
          </p:cNvPr>
          <p:cNvSpPr txBox="1"/>
          <p:nvPr/>
        </p:nvSpPr>
        <p:spPr>
          <a:xfrm>
            <a:off x="0" y="3549106"/>
            <a:ext cx="6263640" cy="1200329"/>
          </a:xfrm>
          <a:prstGeom prst="rect">
            <a:avLst/>
          </a:prstGeom>
          <a:noFill/>
        </p:spPr>
        <p:txBody>
          <a:bodyPr wrap="square">
            <a:spAutoFit/>
          </a:bodyPr>
          <a:lstStyle/>
          <a:p>
            <a:r>
              <a:rPr lang="en-US" b="1" dirty="0">
                <a:hlinkClick r:id="rId5" tooltip="Dependency Injection"/>
              </a:rPr>
              <a:t>Dependency Injection</a:t>
            </a:r>
            <a:endParaRPr lang="en-US" b="1" dirty="0"/>
          </a:p>
          <a:p>
            <a:r>
              <a:rPr lang="en-US" dirty="0"/>
              <a:t>Angular enables users to write modular services and inject them wherever they are needed. This improves the testability and reusability of the same services. </a:t>
            </a:r>
          </a:p>
        </p:txBody>
      </p:sp>
      <p:sp>
        <p:nvSpPr>
          <p:cNvPr id="19" name="TextBox 18">
            <a:extLst>
              <a:ext uri="{FF2B5EF4-FFF2-40B4-BE49-F238E27FC236}">
                <a16:creationId xmlns:a16="http://schemas.microsoft.com/office/drawing/2014/main" id="{0F821A6F-6BE6-CA63-AA9B-CB760ACC3B25}"/>
              </a:ext>
            </a:extLst>
          </p:cNvPr>
          <p:cNvSpPr txBox="1"/>
          <p:nvPr/>
        </p:nvSpPr>
        <p:spPr>
          <a:xfrm>
            <a:off x="1018540" y="5376683"/>
            <a:ext cx="6263640" cy="1477328"/>
          </a:xfrm>
          <a:prstGeom prst="rect">
            <a:avLst/>
          </a:prstGeom>
          <a:noFill/>
        </p:spPr>
        <p:txBody>
          <a:bodyPr wrap="square">
            <a:spAutoFit/>
          </a:bodyPr>
          <a:lstStyle/>
          <a:p>
            <a:r>
              <a:rPr lang="en-US" b="1" dirty="0"/>
              <a:t>Testing</a:t>
            </a:r>
          </a:p>
          <a:p>
            <a:r>
              <a:rPr lang="en-US" dirty="0"/>
              <a:t>Tests are first-class tools, and Angular has been built from the ground up with testability in mind. You will have the ability to test every part of your application—which is highly recommended. </a:t>
            </a:r>
          </a:p>
        </p:txBody>
      </p:sp>
      <p:sp>
        <p:nvSpPr>
          <p:cNvPr id="21" name="TextBox 20">
            <a:extLst>
              <a:ext uri="{FF2B5EF4-FFF2-40B4-BE49-F238E27FC236}">
                <a16:creationId xmlns:a16="http://schemas.microsoft.com/office/drawing/2014/main" id="{73951118-DC93-EF36-3025-D2C15B66F14F}"/>
              </a:ext>
            </a:extLst>
          </p:cNvPr>
          <p:cNvSpPr txBox="1"/>
          <p:nvPr/>
        </p:nvSpPr>
        <p:spPr>
          <a:xfrm>
            <a:off x="5928360" y="4299527"/>
            <a:ext cx="6248400" cy="1200329"/>
          </a:xfrm>
          <a:prstGeom prst="rect">
            <a:avLst/>
          </a:prstGeom>
          <a:noFill/>
        </p:spPr>
        <p:txBody>
          <a:bodyPr wrap="square">
            <a:spAutoFit/>
          </a:bodyPr>
          <a:lstStyle/>
          <a:p>
            <a:pPr algn="r"/>
            <a:r>
              <a:rPr lang="en-US" b="1" dirty="0"/>
              <a:t>Comprehensive</a:t>
            </a:r>
          </a:p>
          <a:p>
            <a:pPr algn="r"/>
            <a:r>
              <a:rPr lang="en-US" dirty="0"/>
              <a:t>Angular is a full-fledged JavaScript framework and provides out-of-the-box solutions for server communication, routing within your application, and more.</a:t>
            </a:r>
          </a:p>
        </p:txBody>
      </p:sp>
    </p:spTree>
    <p:extLst>
      <p:ext uri="{BB962C8B-B14F-4D97-AF65-F5344CB8AC3E}">
        <p14:creationId xmlns:p14="http://schemas.microsoft.com/office/powerpoint/2010/main" val="42281613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547E2-A74E-E271-A516-450A093D72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832646-35EC-A868-BBD7-E6CFA81CC843}"/>
              </a:ext>
            </a:extLst>
          </p:cNvPr>
          <p:cNvSpPr>
            <a:spLocks noGrp="1"/>
          </p:cNvSpPr>
          <p:nvPr>
            <p:ph type="title"/>
          </p:nvPr>
        </p:nvSpPr>
        <p:spPr>
          <a:xfrm>
            <a:off x="0" y="-2065"/>
            <a:ext cx="12192000" cy="571025"/>
          </a:xfrm>
        </p:spPr>
        <p:style>
          <a:lnRef idx="2">
            <a:schemeClr val="accent1"/>
          </a:lnRef>
          <a:fillRef idx="1">
            <a:schemeClr val="lt1"/>
          </a:fillRef>
          <a:effectRef idx="0">
            <a:schemeClr val="accent1"/>
          </a:effectRef>
          <a:fontRef idx="minor">
            <a:schemeClr val="dk1"/>
          </a:fontRef>
        </p:style>
        <p:txBody>
          <a:bodyPr>
            <a:normAutofit fontScale="90000"/>
          </a:bodyPr>
          <a:lstStyle/>
          <a:p>
            <a:endParaRPr lang="en-IN" dirty="0">
              <a:latin typeface="Bookman Old Style" panose="02050604050505020204" pitchFamily="18" charset="0"/>
            </a:endParaRPr>
          </a:p>
        </p:txBody>
      </p:sp>
      <p:sp>
        <p:nvSpPr>
          <p:cNvPr id="3" name="Content Placeholder 2">
            <a:extLst>
              <a:ext uri="{FF2B5EF4-FFF2-40B4-BE49-F238E27FC236}">
                <a16:creationId xmlns:a16="http://schemas.microsoft.com/office/drawing/2014/main" id="{150C6AFE-B3C7-A5ED-F83D-A940D2E356D0}"/>
              </a:ext>
            </a:extLst>
          </p:cNvPr>
          <p:cNvSpPr>
            <a:spLocks noGrp="1"/>
          </p:cNvSpPr>
          <p:nvPr>
            <p:ph idx="1"/>
          </p:nvPr>
        </p:nvSpPr>
        <p:spPr>
          <a:xfrm>
            <a:off x="0" y="581818"/>
            <a:ext cx="12192000" cy="4351338"/>
          </a:xfrm>
        </p:spPr>
        <p:style>
          <a:lnRef idx="2">
            <a:schemeClr val="accent1"/>
          </a:lnRef>
          <a:fillRef idx="1">
            <a:schemeClr val="lt1"/>
          </a:fillRef>
          <a:effectRef idx="0">
            <a:schemeClr val="accent1"/>
          </a:effectRef>
          <a:fontRef idx="minor">
            <a:schemeClr val="dk1"/>
          </a:fontRef>
        </p:style>
        <p:txBody>
          <a:bodyPr/>
          <a:lstStyle/>
          <a:p>
            <a:endParaRPr lang="en-IN" dirty="0">
              <a:latin typeface="Bookman Old Style" panose="02050604050505020204" pitchFamily="18" charset="0"/>
            </a:endParaRPr>
          </a:p>
        </p:txBody>
      </p:sp>
    </p:spTree>
    <p:extLst>
      <p:ext uri="{BB962C8B-B14F-4D97-AF65-F5344CB8AC3E}">
        <p14:creationId xmlns:p14="http://schemas.microsoft.com/office/powerpoint/2010/main" val="36626351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3BB02-560E-BA92-ABBF-BB9A4485FA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5299C4-BE03-2DAB-65EF-01538AC4AD53}"/>
              </a:ext>
            </a:extLst>
          </p:cNvPr>
          <p:cNvSpPr>
            <a:spLocks noGrp="1"/>
          </p:cNvSpPr>
          <p:nvPr>
            <p:ph type="title"/>
          </p:nvPr>
        </p:nvSpPr>
        <p:spPr>
          <a:xfrm>
            <a:off x="0" y="-2065"/>
            <a:ext cx="12192000" cy="571025"/>
          </a:xfrm>
        </p:spPr>
        <p:style>
          <a:lnRef idx="2">
            <a:schemeClr val="accent1"/>
          </a:lnRef>
          <a:fillRef idx="1">
            <a:schemeClr val="lt1"/>
          </a:fillRef>
          <a:effectRef idx="0">
            <a:schemeClr val="accent1"/>
          </a:effectRef>
          <a:fontRef idx="minor">
            <a:schemeClr val="dk1"/>
          </a:fontRef>
        </p:style>
        <p:txBody>
          <a:bodyPr>
            <a:normAutofit fontScale="90000"/>
          </a:bodyPr>
          <a:lstStyle/>
          <a:p>
            <a:r>
              <a:rPr lang="en-IN" dirty="0">
                <a:latin typeface="Bookman Old Style" panose="02050604050505020204" pitchFamily="18" charset="0"/>
              </a:rPr>
              <a:t>Basic CRUD operations : Prerequisite</a:t>
            </a:r>
          </a:p>
        </p:txBody>
      </p:sp>
      <p:sp>
        <p:nvSpPr>
          <p:cNvPr id="3" name="Content Placeholder 2">
            <a:extLst>
              <a:ext uri="{FF2B5EF4-FFF2-40B4-BE49-F238E27FC236}">
                <a16:creationId xmlns:a16="http://schemas.microsoft.com/office/drawing/2014/main" id="{DF753235-1D3D-BC28-B76C-98F35A64A219}"/>
              </a:ext>
            </a:extLst>
          </p:cNvPr>
          <p:cNvSpPr>
            <a:spLocks noGrp="1"/>
          </p:cNvSpPr>
          <p:nvPr>
            <p:ph idx="1"/>
          </p:nvPr>
        </p:nvSpPr>
        <p:spPr>
          <a:xfrm>
            <a:off x="0" y="581818"/>
            <a:ext cx="12192000" cy="4351338"/>
          </a:xfrm>
        </p:spPr>
        <p:style>
          <a:lnRef idx="2">
            <a:schemeClr val="accent1"/>
          </a:lnRef>
          <a:fillRef idx="1">
            <a:schemeClr val="lt1"/>
          </a:fillRef>
          <a:effectRef idx="0">
            <a:schemeClr val="accent1"/>
          </a:effectRef>
          <a:fontRef idx="minor">
            <a:schemeClr val="dk1"/>
          </a:fontRef>
        </p:style>
        <p:txBody>
          <a:bodyPr>
            <a:normAutofit fontScale="92500"/>
          </a:bodyPr>
          <a:lstStyle/>
          <a:p>
            <a:r>
              <a:rPr lang="en-IN" dirty="0">
                <a:latin typeface="Bookman Old Style" panose="02050604050505020204" pitchFamily="18" charset="0"/>
              </a:rPr>
              <a:t>Angular CLI</a:t>
            </a:r>
          </a:p>
          <a:p>
            <a:r>
              <a:rPr lang="en-IN" dirty="0">
                <a:latin typeface="Bookman Old Style" panose="02050604050505020204" pitchFamily="18" charset="0"/>
              </a:rPr>
              <a:t>Node</a:t>
            </a:r>
          </a:p>
          <a:p>
            <a:r>
              <a:rPr lang="en-IN" dirty="0">
                <a:latin typeface="Bookman Old Style" panose="02050604050505020204" pitchFamily="18" charset="0"/>
              </a:rPr>
              <a:t>Package Manager : </a:t>
            </a:r>
            <a:r>
              <a:rPr lang="en-IN" dirty="0" err="1">
                <a:latin typeface="Bookman Old Style" panose="02050604050505020204" pitchFamily="18" charset="0"/>
              </a:rPr>
              <a:t>npm</a:t>
            </a:r>
            <a:endParaRPr lang="en-IN" dirty="0">
              <a:latin typeface="Bookman Old Style" panose="02050604050505020204" pitchFamily="18" charset="0"/>
            </a:endParaRPr>
          </a:p>
          <a:p>
            <a:r>
              <a:rPr lang="en-IN" dirty="0">
                <a:latin typeface="Bookman Old Style" panose="02050604050505020204" pitchFamily="18" charset="0"/>
              </a:rPr>
              <a:t>Bootstrap for </a:t>
            </a:r>
            <a:r>
              <a:rPr lang="en-IN" dirty="0" err="1">
                <a:latin typeface="Bookman Old Style" panose="02050604050505020204" pitchFamily="18" charset="0"/>
              </a:rPr>
              <a:t>css</a:t>
            </a:r>
            <a:r>
              <a:rPr lang="en-IN" dirty="0">
                <a:latin typeface="Bookman Old Style" panose="02050604050505020204" pitchFamily="18" charset="0"/>
              </a:rPr>
              <a:t> : copy </a:t>
            </a:r>
            <a:r>
              <a:rPr lang="en-IN" dirty="0" err="1">
                <a:latin typeface="Bookman Old Style" panose="02050604050505020204" pitchFamily="18" charset="0"/>
              </a:rPr>
              <a:t>cdn</a:t>
            </a:r>
            <a:r>
              <a:rPr lang="en-IN" dirty="0">
                <a:latin typeface="Bookman Old Style" panose="02050604050505020204" pitchFamily="18" charset="0"/>
              </a:rPr>
              <a:t> link from </a:t>
            </a:r>
            <a:r>
              <a:rPr lang="en-IN" b="1" dirty="0">
                <a:latin typeface="Bookman Old Style" panose="02050604050505020204" pitchFamily="18" charset="0"/>
              </a:rPr>
              <a:t>URL</a:t>
            </a:r>
            <a:r>
              <a:rPr lang="en-IN" dirty="0">
                <a:latin typeface="Bookman Old Style" panose="02050604050505020204" pitchFamily="18" charset="0"/>
              </a:rPr>
              <a:t> and paste in index.html head</a:t>
            </a:r>
          </a:p>
          <a:p>
            <a:r>
              <a:rPr lang="en-IN" dirty="0" err="1">
                <a:latin typeface="Bookman Old Style" panose="02050604050505020204" pitchFamily="18" charset="0"/>
              </a:rPr>
              <a:t>Javascript</a:t>
            </a:r>
            <a:r>
              <a:rPr lang="en-IN" dirty="0">
                <a:latin typeface="Bookman Old Style" panose="02050604050505020204" pitchFamily="18" charset="0"/>
              </a:rPr>
              <a:t> : copy </a:t>
            </a:r>
            <a:r>
              <a:rPr lang="en-IN" dirty="0" err="1">
                <a:latin typeface="Bookman Old Style" panose="02050604050505020204" pitchFamily="18" charset="0"/>
              </a:rPr>
              <a:t>cdn</a:t>
            </a:r>
            <a:r>
              <a:rPr lang="en-IN" dirty="0">
                <a:latin typeface="Bookman Old Style" panose="02050604050505020204" pitchFamily="18" charset="0"/>
              </a:rPr>
              <a:t> link from </a:t>
            </a:r>
            <a:r>
              <a:rPr lang="en-IN" b="1" dirty="0">
                <a:latin typeface="Bookman Old Style" panose="02050604050505020204" pitchFamily="18" charset="0"/>
              </a:rPr>
              <a:t>URL </a:t>
            </a:r>
            <a:r>
              <a:rPr lang="en-IN" dirty="0">
                <a:latin typeface="Bookman Old Style" panose="02050604050505020204" pitchFamily="18" charset="0"/>
              </a:rPr>
              <a:t>and paste in index.html head</a:t>
            </a:r>
          </a:p>
          <a:p>
            <a:r>
              <a:rPr lang="en-IN" dirty="0">
                <a:latin typeface="Bookman Old Style" panose="02050604050505020204" pitchFamily="18" charset="0"/>
              </a:rPr>
              <a:t>Dot net </a:t>
            </a:r>
          </a:p>
          <a:p>
            <a:r>
              <a:rPr lang="en-IN" b="1" dirty="0">
                <a:latin typeface="Bookman Old Style" panose="02050604050505020204" pitchFamily="18" charset="0"/>
              </a:rPr>
              <a:t>URL </a:t>
            </a:r>
            <a:r>
              <a:rPr lang="en-IN" dirty="0">
                <a:latin typeface="Bookman Old Style" panose="02050604050505020204" pitchFamily="18" charset="0"/>
              </a:rPr>
              <a:t>: </a:t>
            </a:r>
            <a:r>
              <a:rPr lang="en-IN" dirty="0">
                <a:latin typeface="Bookman Old Style" panose="02050604050505020204" pitchFamily="18" charset="0"/>
                <a:hlinkClick r:id="rId2"/>
              </a:rPr>
              <a:t>https://getbootstrap.com/docs/5.1/getting-started/introduction/</a:t>
            </a:r>
            <a:r>
              <a:rPr lang="en-IN" dirty="0">
                <a:latin typeface="Bookman Old Style" panose="02050604050505020204" pitchFamily="18" charset="0"/>
              </a:rPr>
              <a:t> </a:t>
            </a:r>
          </a:p>
          <a:p>
            <a:r>
              <a:rPr lang="en-IN" dirty="0">
                <a:latin typeface="Bookman Old Style" panose="02050604050505020204" pitchFamily="18" charset="0"/>
              </a:rPr>
              <a:t>Copy and include Navbar in </a:t>
            </a:r>
            <a:r>
              <a:rPr lang="en-IN" b="1" dirty="0">
                <a:latin typeface="Bookman Old Style" panose="02050604050505020204" pitchFamily="18" charset="0"/>
              </a:rPr>
              <a:t>app.component.html </a:t>
            </a:r>
            <a:r>
              <a:rPr lang="en-IN" dirty="0">
                <a:latin typeface="Bookman Old Style" panose="02050604050505020204" pitchFamily="18" charset="0"/>
              </a:rPr>
              <a:t>above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router-outlet</a:t>
            </a:r>
            <a:r>
              <a:rPr lang="en-IN" b="0" dirty="0">
                <a:solidFill>
                  <a:srgbClr val="808080"/>
                </a:solidFill>
                <a:effectLst/>
                <a:latin typeface="Consolas" panose="020B0609020204030204" pitchFamily="49" charset="0"/>
              </a:rPr>
              <a:t>&gt;&lt;/</a:t>
            </a:r>
            <a:r>
              <a:rPr lang="en-IN" b="0" dirty="0">
                <a:solidFill>
                  <a:srgbClr val="569CD6"/>
                </a:solidFill>
                <a:effectLst/>
                <a:latin typeface="Consolas" panose="020B0609020204030204" pitchFamily="49" charset="0"/>
              </a:rPr>
              <a:t>router-outlet</a:t>
            </a:r>
            <a:r>
              <a:rPr lang="en-IN" b="0" dirty="0">
                <a:solidFill>
                  <a:srgbClr val="808080"/>
                </a:solidFill>
                <a:effectLst/>
                <a:latin typeface="Consolas" panose="020B0609020204030204" pitchFamily="49" charset="0"/>
              </a:rPr>
              <a:t>&gt; </a:t>
            </a:r>
            <a:r>
              <a:rPr lang="en-IN" dirty="0">
                <a:latin typeface="Bookman Old Style" panose="02050604050505020204" pitchFamily="18" charset="0"/>
              </a:rPr>
              <a:t>from </a:t>
            </a:r>
            <a:r>
              <a:rPr lang="en-IN" b="1" dirty="0">
                <a:latin typeface="Bookman Old Style" panose="02050604050505020204" pitchFamily="18" charset="0"/>
              </a:rPr>
              <a:t>URL (Search for Navbar)</a:t>
            </a:r>
          </a:p>
        </p:txBody>
      </p:sp>
      <p:sp>
        <p:nvSpPr>
          <p:cNvPr id="5" name="TextBox 4">
            <a:extLst>
              <a:ext uri="{FF2B5EF4-FFF2-40B4-BE49-F238E27FC236}">
                <a16:creationId xmlns:a16="http://schemas.microsoft.com/office/drawing/2014/main" id="{007FEBE6-748A-B4F7-E579-12836C4EA927}"/>
              </a:ext>
            </a:extLst>
          </p:cNvPr>
          <p:cNvSpPr txBox="1"/>
          <p:nvPr/>
        </p:nvSpPr>
        <p:spPr>
          <a:xfrm>
            <a:off x="0" y="6358374"/>
            <a:ext cx="6207760" cy="369332"/>
          </a:xfrm>
          <a:prstGeom prst="rect">
            <a:avLst/>
          </a:prstGeom>
          <a:noFill/>
        </p:spPr>
        <p:txBody>
          <a:bodyPr wrap="square">
            <a:spAutoFit/>
          </a:bodyPr>
          <a:lstStyle/>
          <a:p>
            <a:r>
              <a:rPr lang="en-IN" dirty="0">
                <a:hlinkClick r:id="rId3"/>
              </a:rPr>
              <a:t>https://www.youtube.com/watch?v=CdE6rVfPJ9I</a:t>
            </a:r>
            <a:r>
              <a:rPr lang="en-IN" dirty="0"/>
              <a:t> </a:t>
            </a:r>
          </a:p>
        </p:txBody>
      </p:sp>
    </p:spTree>
    <p:extLst>
      <p:ext uri="{BB962C8B-B14F-4D97-AF65-F5344CB8AC3E}">
        <p14:creationId xmlns:p14="http://schemas.microsoft.com/office/powerpoint/2010/main" val="17309589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CBBD9-80CE-1F3E-7B31-030B3EC16D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CF17FA-06D6-17BB-450B-4D9310788CF7}"/>
              </a:ext>
            </a:extLst>
          </p:cNvPr>
          <p:cNvSpPr>
            <a:spLocks noGrp="1"/>
          </p:cNvSpPr>
          <p:nvPr>
            <p:ph type="title"/>
          </p:nvPr>
        </p:nvSpPr>
        <p:spPr>
          <a:xfrm>
            <a:off x="0" y="-2065"/>
            <a:ext cx="12192000" cy="571025"/>
          </a:xfrm>
        </p:spPr>
        <p:style>
          <a:lnRef idx="2">
            <a:schemeClr val="accent1"/>
          </a:lnRef>
          <a:fillRef idx="1">
            <a:schemeClr val="lt1"/>
          </a:fillRef>
          <a:effectRef idx="0">
            <a:schemeClr val="accent1"/>
          </a:effectRef>
          <a:fontRef idx="minor">
            <a:schemeClr val="dk1"/>
          </a:fontRef>
        </p:style>
        <p:txBody>
          <a:bodyPr>
            <a:normAutofit fontScale="90000"/>
          </a:bodyPr>
          <a:lstStyle/>
          <a:p>
            <a:r>
              <a:rPr lang="en-IN" dirty="0">
                <a:latin typeface="Bookman Old Style" panose="02050604050505020204" pitchFamily="18" charset="0"/>
              </a:rPr>
              <a:t>Basic CRUD operations : Prerequisite</a:t>
            </a:r>
          </a:p>
        </p:txBody>
      </p:sp>
      <p:sp>
        <p:nvSpPr>
          <p:cNvPr id="3" name="Content Placeholder 2">
            <a:extLst>
              <a:ext uri="{FF2B5EF4-FFF2-40B4-BE49-F238E27FC236}">
                <a16:creationId xmlns:a16="http://schemas.microsoft.com/office/drawing/2014/main" id="{DEAEBA2F-0F6E-8759-096A-A372B49560A9}"/>
              </a:ext>
            </a:extLst>
          </p:cNvPr>
          <p:cNvSpPr>
            <a:spLocks noGrp="1"/>
          </p:cNvSpPr>
          <p:nvPr>
            <p:ph idx="1"/>
          </p:nvPr>
        </p:nvSpPr>
        <p:spPr>
          <a:xfrm>
            <a:off x="0" y="581818"/>
            <a:ext cx="12192000" cy="4351338"/>
          </a:xfrm>
        </p:spPr>
        <p:style>
          <a:lnRef idx="2">
            <a:schemeClr val="accent1"/>
          </a:lnRef>
          <a:fillRef idx="1">
            <a:schemeClr val="lt1"/>
          </a:fillRef>
          <a:effectRef idx="0">
            <a:schemeClr val="accent1"/>
          </a:effectRef>
          <a:fontRef idx="minor">
            <a:schemeClr val="dk1"/>
          </a:fontRef>
        </p:style>
        <p:txBody>
          <a:bodyPr/>
          <a:lstStyle/>
          <a:p>
            <a:r>
              <a:rPr lang="en-IN" dirty="0">
                <a:latin typeface="Bookman Old Style" panose="02050604050505020204" pitchFamily="18" charset="0"/>
              </a:rPr>
              <a:t>Create one folder Angular CRUD (Use GUI)</a:t>
            </a:r>
          </a:p>
          <a:p>
            <a:r>
              <a:rPr lang="en-IN" dirty="0">
                <a:latin typeface="Bookman Old Style" panose="02050604050505020204" pitchFamily="18" charset="0"/>
              </a:rPr>
              <a:t>Create another inside Angular CRUD like </a:t>
            </a:r>
            <a:r>
              <a:rPr lang="en-IN" dirty="0" err="1">
                <a:latin typeface="Bookman Old Style" panose="02050604050505020204" pitchFamily="18" charset="0"/>
              </a:rPr>
              <a:t>FullStack</a:t>
            </a:r>
            <a:r>
              <a:rPr lang="en-IN" dirty="0">
                <a:latin typeface="Bookman Old Style" panose="02050604050505020204" pitchFamily="18" charset="0"/>
              </a:rPr>
              <a:t> UI to store Angular UI project.</a:t>
            </a:r>
          </a:p>
          <a:p>
            <a:r>
              <a:rPr lang="en-IN" b="1" u="sng" dirty="0">
                <a:latin typeface="Bookman Old Style" panose="02050604050505020204" pitchFamily="18" charset="0"/>
              </a:rPr>
              <a:t>ng new </a:t>
            </a:r>
            <a:r>
              <a:rPr lang="en-IN" b="1" u="sng" dirty="0" err="1">
                <a:latin typeface="Bookman Old Style" panose="02050604050505020204" pitchFamily="18" charset="0"/>
              </a:rPr>
              <a:t>FullStack.UI</a:t>
            </a:r>
            <a:r>
              <a:rPr lang="en-IN" b="1" u="sng" dirty="0">
                <a:latin typeface="Bookman Old Style" panose="02050604050505020204" pitchFamily="18" charset="0"/>
              </a:rPr>
              <a:t>  </a:t>
            </a:r>
            <a:r>
              <a:rPr lang="en-IN" dirty="0">
                <a:latin typeface="Bookman Old Style" panose="02050604050505020204" pitchFamily="18" charset="0"/>
              </a:rPr>
              <a:t>(Use command prompt)</a:t>
            </a:r>
            <a:endParaRPr lang="en-IN" b="1" u="sng" dirty="0">
              <a:latin typeface="Bookman Old Style" panose="02050604050505020204" pitchFamily="18" charset="0"/>
            </a:endParaRPr>
          </a:p>
          <a:p>
            <a:r>
              <a:rPr lang="en-IN" dirty="0">
                <a:latin typeface="Bookman Old Style" panose="02050604050505020204" pitchFamily="18" charset="0"/>
              </a:rPr>
              <a:t>Select CSS </a:t>
            </a:r>
          </a:p>
          <a:p>
            <a:r>
              <a:rPr lang="en-IN" dirty="0">
                <a:latin typeface="Bookman Old Style" panose="02050604050505020204" pitchFamily="18" charset="0"/>
              </a:rPr>
              <a:t>Once the installation done go to </a:t>
            </a:r>
            <a:r>
              <a:rPr lang="en-IN" dirty="0" err="1">
                <a:latin typeface="Bookman Old Style" panose="02050604050505020204" pitchFamily="18" charset="0"/>
              </a:rPr>
              <a:t>FullStack.UI</a:t>
            </a:r>
            <a:r>
              <a:rPr lang="en-IN" dirty="0">
                <a:latin typeface="Bookman Old Style" panose="02050604050505020204" pitchFamily="18" charset="0"/>
              </a:rPr>
              <a:t> and open Visual Studio Code using below command.</a:t>
            </a:r>
          </a:p>
          <a:p>
            <a:r>
              <a:rPr lang="en-IN" b="1" u="sng" dirty="0">
                <a:latin typeface="Bookman Old Style" panose="02050604050505020204" pitchFamily="18" charset="0"/>
              </a:rPr>
              <a:t>code .</a:t>
            </a:r>
          </a:p>
        </p:txBody>
      </p:sp>
    </p:spTree>
    <p:extLst>
      <p:ext uri="{BB962C8B-B14F-4D97-AF65-F5344CB8AC3E}">
        <p14:creationId xmlns:p14="http://schemas.microsoft.com/office/powerpoint/2010/main" val="35523472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30B97-2922-71CE-DEF7-8FA9C5D163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D45D82-FF12-7BE0-064E-6F51723A0710}"/>
              </a:ext>
            </a:extLst>
          </p:cNvPr>
          <p:cNvSpPr>
            <a:spLocks noGrp="1"/>
          </p:cNvSpPr>
          <p:nvPr>
            <p:ph type="title"/>
          </p:nvPr>
        </p:nvSpPr>
        <p:spPr>
          <a:xfrm>
            <a:off x="0" y="-2065"/>
            <a:ext cx="12192000" cy="571025"/>
          </a:xfrm>
        </p:spPr>
        <p:style>
          <a:lnRef idx="2">
            <a:schemeClr val="accent1"/>
          </a:lnRef>
          <a:fillRef idx="1">
            <a:schemeClr val="lt1"/>
          </a:fillRef>
          <a:effectRef idx="0">
            <a:schemeClr val="accent1"/>
          </a:effectRef>
          <a:fontRef idx="minor">
            <a:schemeClr val="dk1"/>
          </a:fontRef>
        </p:style>
        <p:txBody>
          <a:bodyPr>
            <a:normAutofit fontScale="90000"/>
          </a:bodyPr>
          <a:lstStyle/>
          <a:p>
            <a:r>
              <a:rPr lang="en-IN" dirty="0">
                <a:latin typeface="Bookman Old Style" panose="02050604050505020204" pitchFamily="18" charset="0"/>
              </a:rPr>
              <a:t>Basic CRUD operations : Prerequisite</a:t>
            </a:r>
          </a:p>
        </p:txBody>
      </p:sp>
      <p:sp>
        <p:nvSpPr>
          <p:cNvPr id="3" name="Content Placeholder 2">
            <a:extLst>
              <a:ext uri="{FF2B5EF4-FFF2-40B4-BE49-F238E27FC236}">
                <a16:creationId xmlns:a16="http://schemas.microsoft.com/office/drawing/2014/main" id="{15F6D1D6-D061-7E26-6BE9-179CF38A61CB}"/>
              </a:ext>
            </a:extLst>
          </p:cNvPr>
          <p:cNvSpPr>
            <a:spLocks noGrp="1"/>
          </p:cNvSpPr>
          <p:nvPr>
            <p:ph idx="1"/>
          </p:nvPr>
        </p:nvSpPr>
        <p:spPr>
          <a:xfrm>
            <a:off x="0" y="581818"/>
            <a:ext cx="12192000" cy="4351338"/>
          </a:xfrm>
        </p:spPr>
        <p:style>
          <a:lnRef idx="2">
            <a:schemeClr val="accent1"/>
          </a:lnRef>
          <a:fillRef idx="1">
            <a:schemeClr val="lt1"/>
          </a:fillRef>
          <a:effectRef idx="0">
            <a:schemeClr val="accent1"/>
          </a:effectRef>
          <a:fontRef idx="minor">
            <a:schemeClr val="dk1"/>
          </a:fontRef>
        </p:style>
        <p:txBody>
          <a:bodyPr/>
          <a:lstStyle/>
          <a:p>
            <a:r>
              <a:rPr lang="en-IN" dirty="0">
                <a:latin typeface="Bookman Old Style" panose="02050604050505020204" pitchFamily="18" charset="0"/>
              </a:rPr>
              <a:t>To create new component </a:t>
            </a:r>
          </a:p>
          <a:p>
            <a:pPr lvl="1"/>
            <a:r>
              <a:rPr lang="en-IN" dirty="0">
                <a:latin typeface="Bookman Old Style" panose="02050604050505020204" pitchFamily="18" charset="0"/>
              </a:rPr>
              <a:t>Create new </a:t>
            </a:r>
            <a:r>
              <a:rPr lang="en-IN" b="1" dirty="0">
                <a:latin typeface="Bookman Old Style" panose="02050604050505020204" pitchFamily="18" charset="0"/>
              </a:rPr>
              <a:t>component</a:t>
            </a:r>
            <a:r>
              <a:rPr lang="en-IN" dirty="0">
                <a:latin typeface="Bookman Old Style" panose="02050604050505020204" pitchFamily="18" charset="0"/>
              </a:rPr>
              <a:t> folder inside </a:t>
            </a:r>
            <a:r>
              <a:rPr lang="en-IN" b="1" dirty="0" err="1">
                <a:latin typeface="Bookman Old Style" panose="02050604050505020204" pitchFamily="18" charset="0"/>
              </a:rPr>
              <a:t>src</a:t>
            </a:r>
            <a:r>
              <a:rPr lang="en-IN" b="1" dirty="0">
                <a:latin typeface="Bookman Old Style" panose="02050604050505020204" pitchFamily="18" charset="0"/>
              </a:rPr>
              <a:t>\app\ </a:t>
            </a:r>
            <a:r>
              <a:rPr lang="en-IN" dirty="0">
                <a:latin typeface="Bookman Old Style" panose="02050604050505020204" pitchFamily="18" charset="0"/>
              </a:rPr>
              <a:t> </a:t>
            </a:r>
          </a:p>
          <a:p>
            <a:pPr lvl="1"/>
            <a:r>
              <a:rPr lang="en-IN" dirty="0">
                <a:latin typeface="Bookman Old Style" panose="02050604050505020204" pitchFamily="18" charset="0"/>
              </a:rPr>
              <a:t>Create component using command prompt </a:t>
            </a:r>
            <a:r>
              <a:rPr lang="en-IN" b="1" dirty="0">
                <a:latin typeface="Bookman Old Style" panose="02050604050505020204" pitchFamily="18" charset="0"/>
              </a:rPr>
              <a:t>ng g c &lt;&lt;Component Name&gt;&gt;</a:t>
            </a:r>
          </a:p>
          <a:p>
            <a:pPr lvl="2"/>
            <a:r>
              <a:rPr lang="en-IN" b="1" dirty="0">
                <a:latin typeface="Bookman Old Style" panose="02050604050505020204" pitchFamily="18" charset="0"/>
              </a:rPr>
              <a:t>g : Generate </a:t>
            </a:r>
          </a:p>
          <a:p>
            <a:pPr lvl="2"/>
            <a:r>
              <a:rPr lang="en-IN" b="1" dirty="0">
                <a:latin typeface="Bookman Old Style" panose="02050604050505020204" pitchFamily="18" charset="0"/>
              </a:rPr>
              <a:t>c : Component</a:t>
            </a:r>
          </a:p>
          <a:p>
            <a:pPr lvl="2"/>
            <a:r>
              <a:rPr lang="en-IN" b="1" dirty="0">
                <a:latin typeface="Bookman Old Style" panose="02050604050505020204" pitchFamily="18" charset="0"/>
              </a:rPr>
              <a:t>Component name : name to the component</a:t>
            </a:r>
            <a:endParaRPr lang="en-IN" dirty="0">
              <a:latin typeface="Bookman Old Style" panose="02050604050505020204" pitchFamily="18" charset="0"/>
            </a:endParaRPr>
          </a:p>
        </p:txBody>
      </p:sp>
    </p:spTree>
    <p:extLst>
      <p:ext uri="{BB962C8B-B14F-4D97-AF65-F5344CB8AC3E}">
        <p14:creationId xmlns:p14="http://schemas.microsoft.com/office/powerpoint/2010/main" val="12011890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8D991-21DA-AF89-EC9B-6C1201AF41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44790E-8ED3-C885-63C2-BCCD2FA93E9A}"/>
              </a:ext>
            </a:extLst>
          </p:cNvPr>
          <p:cNvSpPr>
            <a:spLocks noGrp="1"/>
          </p:cNvSpPr>
          <p:nvPr>
            <p:ph type="title"/>
          </p:nvPr>
        </p:nvSpPr>
        <p:spPr>
          <a:xfrm>
            <a:off x="0" y="-2065"/>
            <a:ext cx="12192000" cy="571025"/>
          </a:xfrm>
        </p:spPr>
        <p:style>
          <a:lnRef idx="2">
            <a:schemeClr val="accent1"/>
          </a:lnRef>
          <a:fillRef idx="1">
            <a:schemeClr val="lt1"/>
          </a:fillRef>
          <a:effectRef idx="0">
            <a:schemeClr val="accent1"/>
          </a:effectRef>
          <a:fontRef idx="minor">
            <a:schemeClr val="dk1"/>
          </a:fontRef>
        </p:style>
        <p:txBody>
          <a:bodyPr>
            <a:normAutofit fontScale="90000"/>
          </a:bodyPr>
          <a:lstStyle/>
          <a:p>
            <a:r>
              <a:rPr lang="en-IN" dirty="0">
                <a:latin typeface="Bookman Old Style" panose="02050604050505020204" pitchFamily="18" charset="0"/>
              </a:rPr>
              <a:t>Basic CRUD operations : Prerequisite</a:t>
            </a:r>
          </a:p>
        </p:txBody>
      </p:sp>
      <p:sp>
        <p:nvSpPr>
          <p:cNvPr id="3" name="Content Placeholder 2">
            <a:extLst>
              <a:ext uri="{FF2B5EF4-FFF2-40B4-BE49-F238E27FC236}">
                <a16:creationId xmlns:a16="http://schemas.microsoft.com/office/drawing/2014/main" id="{A51CF71F-E95A-7F75-24E2-80188EBA2073}"/>
              </a:ext>
            </a:extLst>
          </p:cNvPr>
          <p:cNvSpPr>
            <a:spLocks noGrp="1"/>
          </p:cNvSpPr>
          <p:nvPr>
            <p:ph idx="1"/>
          </p:nvPr>
        </p:nvSpPr>
        <p:spPr>
          <a:xfrm>
            <a:off x="0" y="581818"/>
            <a:ext cx="12192000" cy="4351338"/>
          </a:xfrm>
        </p:spPr>
        <p:style>
          <a:lnRef idx="2">
            <a:schemeClr val="accent1"/>
          </a:lnRef>
          <a:fillRef idx="1">
            <a:schemeClr val="lt1"/>
          </a:fillRef>
          <a:effectRef idx="0">
            <a:schemeClr val="accent1"/>
          </a:effectRef>
          <a:fontRef idx="minor">
            <a:schemeClr val="dk1"/>
          </a:fontRef>
        </p:style>
        <p:txBody>
          <a:bodyPr/>
          <a:lstStyle/>
          <a:p>
            <a:r>
              <a:rPr lang="en-IN" dirty="0">
                <a:latin typeface="Bookman Old Style" panose="02050604050505020204" pitchFamily="18" charset="0"/>
              </a:rPr>
              <a:t>As we have created SPA we should not expect to change the URL.</a:t>
            </a:r>
          </a:p>
          <a:p>
            <a:r>
              <a:rPr lang="en-IN" dirty="0">
                <a:latin typeface="Bookman Old Style" panose="02050604050505020204" pitchFamily="18" charset="0"/>
              </a:rPr>
              <a:t>For </a:t>
            </a:r>
            <a:r>
              <a:rPr lang="en-IN">
                <a:latin typeface="Bookman Old Style" panose="02050604050505020204" pitchFamily="18" charset="0"/>
              </a:rPr>
              <a:t>that change in </a:t>
            </a:r>
            <a:endParaRPr lang="en-IN" dirty="0">
              <a:latin typeface="Bookman Old Style" panose="02050604050505020204" pitchFamily="18" charset="0"/>
            </a:endParaRPr>
          </a:p>
        </p:txBody>
      </p:sp>
    </p:spTree>
    <p:extLst>
      <p:ext uri="{BB962C8B-B14F-4D97-AF65-F5344CB8AC3E}">
        <p14:creationId xmlns:p14="http://schemas.microsoft.com/office/powerpoint/2010/main" val="17915254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F708F-E86D-1A33-E302-19A296AF25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A3EA9C-C04B-97BB-DC24-42FADCA19B90}"/>
              </a:ext>
            </a:extLst>
          </p:cNvPr>
          <p:cNvSpPr>
            <a:spLocks noGrp="1"/>
          </p:cNvSpPr>
          <p:nvPr>
            <p:ph type="title"/>
          </p:nvPr>
        </p:nvSpPr>
        <p:spPr>
          <a:xfrm>
            <a:off x="0" y="-2065"/>
            <a:ext cx="12192000" cy="571025"/>
          </a:xfrm>
        </p:spPr>
        <p:style>
          <a:lnRef idx="2">
            <a:schemeClr val="accent1"/>
          </a:lnRef>
          <a:fillRef idx="1">
            <a:schemeClr val="lt1"/>
          </a:fillRef>
          <a:effectRef idx="0">
            <a:schemeClr val="accent1"/>
          </a:effectRef>
          <a:fontRef idx="minor">
            <a:schemeClr val="dk1"/>
          </a:fontRef>
        </p:style>
        <p:txBody>
          <a:bodyPr>
            <a:normAutofit fontScale="90000"/>
          </a:bodyPr>
          <a:lstStyle/>
          <a:p>
            <a:r>
              <a:rPr lang="en-IN" dirty="0">
                <a:latin typeface="Bookman Old Style" panose="02050604050505020204" pitchFamily="18" charset="0"/>
              </a:rPr>
              <a:t>Basic CRUD operations : Prerequisite</a:t>
            </a:r>
          </a:p>
        </p:txBody>
      </p:sp>
      <p:sp>
        <p:nvSpPr>
          <p:cNvPr id="3" name="Content Placeholder 2">
            <a:extLst>
              <a:ext uri="{FF2B5EF4-FFF2-40B4-BE49-F238E27FC236}">
                <a16:creationId xmlns:a16="http://schemas.microsoft.com/office/drawing/2014/main" id="{0341068B-A3D2-6D1B-DD82-09BD986963C3}"/>
              </a:ext>
            </a:extLst>
          </p:cNvPr>
          <p:cNvSpPr>
            <a:spLocks noGrp="1"/>
          </p:cNvSpPr>
          <p:nvPr>
            <p:ph idx="1"/>
          </p:nvPr>
        </p:nvSpPr>
        <p:spPr>
          <a:xfrm>
            <a:off x="0" y="581818"/>
            <a:ext cx="12192000" cy="4351338"/>
          </a:xfrm>
        </p:spPr>
        <p:style>
          <a:lnRef idx="2">
            <a:schemeClr val="accent1"/>
          </a:lnRef>
          <a:fillRef idx="1">
            <a:schemeClr val="lt1"/>
          </a:fillRef>
          <a:effectRef idx="0">
            <a:schemeClr val="accent1"/>
          </a:effectRef>
          <a:fontRef idx="minor">
            <a:schemeClr val="dk1"/>
          </a:fontRef>
        </p:style>
        <p:txBody>
          <a:bodyPr/>
          <a:lstStyle/>
          <a:p>
            <a:r>
              <a:rPr lang="en-US" b="1" dirty="0">
                <a:solidFill>
                  <a:schemeClr val="tx1"/>
                </a:solidFill>
                <a:effectLst/>
                <a:latin typeface="Bookman Old Style" panose="02050604050505020204" pitchFamily="18" charset="0"/>
              </a:rPr>
              <a:t>&lt;router-outlet&gt;&lt;/router-outlet&gt;</a:t>
            </a:r>
            <a:r>
              <a:rPr lang="en-US" b="0" dirty="0">
                <a:solidFill>
                  <a:schemeClr val="tx1"/>
                </a:solidFill>
                <a:effectLst/>
                <a:latin typeface="Bookman Old Style" panose="02050604050505020204" pitchFamily="18" charset="0"/>
              </a:rPr>
              <a:t> in Angular is responsible for dynamically rendering the component associated with the current route. When you define routes in your Angular application and navigate to a specific route, </a:t>
            </a:r>
            <a:r>
              <a:rPr lang="en-US" b="0" dirty="0" err="1">
                <a:solidFill>
                  <a:schemeClr val="tx1"/>
                </a:solidFill>
                <a:effectLst/>
                <a:latin typeface="Bookman Old Style" panose="02050604050505020204" pitchFamily="18" charset="0"/>
              </a:rPr>
              <a:t>Angular's</a:t>
            </a:r>
            <a:r>
              <a:rPr lang="en-US" b="0" dirty="0">
                <a:solidFill>
                  <a:schemeClr val="tx1"/>
                </a:solidFill>
                <a:effectLst/>
                <a:latin typeface="Bookman Old Style" panose="02050604050505020204" pitchFamily="18" charset="0"/>
              </a:rPr>
              <a:t> router matches the URL to the corresponding route configuration and renders the associated component's template inside the &lt;router-outlet&gt; directive.</a:t>
            </a:r>
            <a:endParaRPr lang="en-IN" b="1" u="sng" dirty="0">
              <a:solidFill>
                <a:schemeClr val="tx1"/>
              </a:solidFill>
              <a:latin typeface="Bookman Old Style" panose="02050604050505020204" pitchFamily="18" charset="0"/>
            </a:endParaRPr>
          </a:p>
        </p:txBody>
      </p:sp>
    </p:spTree>
    <p:extLst>
      <p:ext uri="{BB962C8B-B14F-4D97-AF65-F5344CB8AC3E}">
        <p14:creationId xmlns:p14="http://schemas.microsoft.com/office/powerpoint/2010/main" val="3772195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25388-8989-9DDE-8D32-8515FDF48A72}"/>
              </a:ext>
            </a:extLst>
          </p:cNvPr>
          <p:cNvSpPr>
            <a:spLocks noGrp="1"/>
          </p:cNvSpPr>
          <p:nvPr>
            <p:ph type="ctrTitle"/>
          </p:nvPr>
        </p:nvSpPr>
        <p:spPr/>
        <p:txBody>
          <a:bodyPr>
            <a:normAutofit/>
          </a:bodyPr>
          <a:lstStyle/>
          <a:p>
            <a:r>
              <a:rPr lang="en-US" dirty="0"/>
              <a:t>Angular Interview Questions and Answers</a:t>
            </a:r>
            <a:endParaRPr lang="en-IN" dirty="0"/>
          </a:p>
        </p:txBody>
      </p:sp>
      <p:sp>
        <p:nvSpPr>
          <p:cNvPr id="3" name="Subtitle 2">
            <a:extLst>
              <a:ext uri="{FF2B5EF4-FFF2-40B4-BE49-F238E27FC236}">
                <a16:creationId xmlns:a16="http://schemas.microsoft.com/office/drawing/2014/main" id="{00709994-6BCD-145D-133C-CB54F768FEB4}"/>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2832331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AE4BA-2192-14D1-BEB2-2F9AD5B863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55479B-1242-017C-CCF5-C8BA395F0245}"/>
              </a:ext>
            </a:extLst>
          </p:cNvPr>
          <p:cNvSpPr>
            <a:spLocks noGrp="1"/>
          </p:cNvSpPr>
          <p:nvPr>
            <p:ph type="title"/>
          </p:nvPr>
        </p:nvSpPr>
        <p:spPr>
          <a:xfrm>
            <a:off x="0" y="-2065"/>
            <a:ext cx="12192000" cy="571025"/>
          </a:xfrm>
        </p:spPr>
        <p:style>
          <a:lnRef idx="2">
            <a:schemeClr val="accent1"/>
          </a:lnRef>
          <a:fillRef idx="1">
            <a:schemeClr val="lt1"/>
          </a:fillRef>
          <a:effectRef idx="0">
            <a:schemeClr val="accent1"/>
          </a:effectRef>
          <a:fontRef idx="minor">
            <a:schemeClr val="dk1"/>
          </a:fontRef>
        </p:style>
        <p:txBody>
          <a:bodyPr>
            <a:normAutofit fontScale="90000"/>
          </a:bodyPr>
          <a:lstStyle/>
          <a:p>
            <a:r>
              <a:rPr lang="en-IN" dirty="0" err="1">
                <a:latin typeface="Bookman Old Style" panose="02050604050505020204" pitchFamily="18" charset="0"/>
              </a:rPr>
              <a:t>.Net</a:t>
            </a:r>
            <a:r>
              <a:rPr lang="en-IN" dirty="0">
                <a:latin typeface="Bookman Old Style" panose="02050604050505020204" pitchFamily="18" charset="0"/>
              </a:rPr>
              <a:t> Core </a:t>
            </a:r>
          </a:p>
        </p:txBody>
      </p:sp>
      <p:sp>
        <p:nvSpPr>
          <p:cNvPr id="3" name="Content Placeholder 2">
            <a:extLst>
              <a:ext uri="{FF2B5EF4-FFF2-40B4-BE49-F238E27FC236}">
                <a16:creationId xmlns:a16="http://schemas.microsoft.com/office/drawing/2014/main" id="{1AE92383-F3B1-FA7F-53F6-7A27BE2EE15D}"/>
              </a:ext>
            </a:extLst>
          </p:cNvPr>
          <p:cNvSpPr>
            <a:spLocks noGrp="1"/>
          </p:cNvSpPr>
          <p:nvPr>
            <p:ph idx="1"/>
          </p:nvPr>
        </p:nvSpPr>
        <p:spPr>
          <a:xfrm>
            <a:off x="0" y="581818"/>
            <a:ext cx="12192000" cy="4351338"/>
          </a:xfrm>
        </p:spPr>
        <p:style>
          <a:lnRef idx="2">
            <a:schemeClr val="accent1"/>
          </a:lnRef>
          <a:fillRef idx="1">
            <a:schemeClr val="lt1"/>
          </a:fillRef>
          <a:effectRef idx="0">
            <a:schemeClr val="accent1"/>
          </a:effectRef>
          <a:fontRef idx="minor">
            <a:schemeClr val="dk1"/>
          </a:fontRef>
        </p:style>
        <p:txBody>
          <a:bodyPr/>
          <a:lstStyle/>
          <a:p>
            <a:pPr marL="0" indent="0">
              <a:buNone/>
            </a:pPr>
            <a:r>
              <a:rPr lang="en-IN" dirty="0">
                <a:solidFill>
                  <a:schemeClr val="tx1"/>
                </a:solidFill>
                <a:latin typeface="Bookman Old Style" panose="02050604050505020204" pitchFamily="18" charset="0"/>
              </a:rPr>
              <a:t>Add below three </a:t>
            </a:r>
            <a:r>
              <a:rPr lang="en-IN" dirty="0" err="1">
                <a:solidFill>
                  <a:schemeClr val="tx1"/>
                </a:solidFill>
                <a:latin typeface="Bookman Old Style" panose="02050604050505020204" pitchFamily="18" charset="0"/>
              </a:rPr>
              <a:t>nuget</a:t>
            </a:r>
            <a:r>
              <a:rPr lang="en-IN" dirty="0">
                <a:solidFill>
                  <a:schemeClr val="tx1"/>
                </a:solidFill>
                <a:latin typeface="Bookman Old Style" panose="02050604050505020204" pitchFamily="18" charset="0"/>
              </a:rPr>
              <a:t> packages to the Visual Studio.</a:t>
            </a:r>
          </a:p>
          <a:p>
            <a:pPr marL="0" indent="0">
              <a:buNone/>
            </a:pPr>
            <a:r>
              <a:rPr lang="en-IN" b="1" dirty="0">
                <a:solidFill>
                  <a:schemeClr val="tx1"/>
                </a:solidFill>
                <a:latin typeface="Bookman Old Style" panose="02050604050505020204" pitchFamily="18" charset="0"/>
              </a:rPr>
              <a:t>Entity Framework Core</a:t>
            </a:r>
          </a:p>
          <a:p>
            <a:pPr marL="0" indent="0">
              <a:buNone/>
            </a:pPr>
            <a:r>
              <a:rPr lang="en-IN" b="1" dirty="0">
                <a:solidFill>
                  <a:schemeClr val="tx1"/>
                </a:solidFill>
                <a:latin typeface="Bookman Old Style" panose="02050604050505020204" pitchFamily="18" charset="0"/>
              </a:rPr>
              <a:t>Entity Framework Tools</a:t>
            </a:r>
          </a:p>
          <a:p>
            <a:pPr marL="0" indent="0">
              <a:buNone/>
            </a:pPr>
            <a:r>
              <a:rPr lang="en-IN" b="1" dirty="0">
                <a:solidFill>
                  <a:schemeClr val="tx1"/>
                </a:solidFill>
                <a:latin typeface="Bookman Old Style" panose="02050604050505020204" pitchFamily="18" charset="0"/>
              </a:rPr>
              <a:t>Entity Framework SQL</a:t>
            </a:r>
          </a:p>
          <a:p>
            <a:pPr marL="0" indent="0">
              <a:buNone/>
            </a:pPr>
            <a:endParaRPr lang="en-IN" dirty="0">
              <a:solidFill>
                <a:schemeClr val="tx1"/>
              </a:solidFill>
              <a:latin typeface="Bookman Old Style" panose="02050604050505020204" pitchFamily="18" charset="0"/>
            </a:endParaRPr>
          </a:p>
          <a:p>
            <a:pPr marL="0" indent="0">
              <a:buNone/>
            </a:pPr>
            <a:endParaRPr lang="en-IN" dirty="0">
              <a:solidFill>
                <a:schemeClr val="tx1"/>
              </a:solidFill>
              <a:latin typeface="Bookman Old Style" panose="02050604050505020204" pitchFamily="18" charset="0"/>
            </a:endParaRPr>
          </a:p>
        </p:txBody>
      </p:sp>
    </p:spTree>
    <p:extLst>
      <p:ext uri="{BB962C8B-B14F-4D97-AF65-F5344CB8AC3E}">
        <p14:creationId xmlns:p14="http://schemas.microsoft.com/office/powerpoint/2010/main" val="35197972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3FCA6-7D99-DD44-7FA9-29CC83CD72D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E78B050-8FD2-B514-AE6D-5F61851647B6}"/>
              </a:ext>
            </a:extLst>
          </p:cNvPr>
          <p:cNvSpPr>
            <a:spLocks noGrp="1"/>
          </p:cNvSpPr>
          <p:nvPr>
            <p:ph idx="1"/>
          </p:nvPr>
        </p:nvSpPr>
        <p:spPr/>
        <p:txBody>
          <a:bodyPr/>
          <a:lstStyle/>
          <a:p>
            <a:endParaRPr lang="en-IN"/>
          </a:p>
        </p:txBody>
      </p:sp>
      <p:sp>
        <p:nvSpPr>
          <p:cNvPr id="6" name="Title 1">
            <a:extLst>
              <a:ext uri="{FF2B5EF4-FFF2-40B4-BE49-F238E27FC236}">
                <a16:creationId xmlns:a16="http://schemas.microsoft.com/office/drawing/2014/main" id="{ED462EA2-A619-0461-391C-8247148CF368}"/>
              </a:ext>
            </a:extLst>
          </p:cNvPr>
          <p:cNvSpPr txBox="1">
            <a:spLocks/>
          </p:cNvSpPr>
          <p:nvPr/>
        </p:nvSpPr>
        <p:spPr>
          <a:xfrm>
            <a:off x="0" y="-2065"/>
            <a:ext cx="12192000" cy="571025"/>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IN" dirty="0" err="1">
                <a:latin typeface="Bookman Old Style" panose="02050604050505020204" pitchFamily="18" charset="0"/>
              </a:rPr>
              <a:t>.Net</a:t>
            </a:r>
            <a:r>
              <a:rPr lang="en-IN" dirty="0">
                <a:latin typeface="Bookman Old Style" panose="02050604050505020204" pitchFamily="18" charset="0"/>
              </a:rPr>
              <a:t> Core </a:t>
            </a:r>
          </a:p>
        </p:txBody>
      </p:sp>
      <p:sp>
        <p:nvSpPr>
          <p:cNvPr id="7" name="Content Placeholder 2">
            <a:extLst>
              <a:ext uri="{FF2B5EF4-FFF2-40B4-BE49-F238E27FC236}">
                <a16:creationId xmlns:a16="http://schemas.microsoft.com/office/drawing/2014/main" id="{D4DCD37D-4C70-D963-3B83-B84EB501F90C}"/>
              </a:ext>
            </a:extLst>
          </p:cNvPr>
          <p:cNvSpPr txBox="1">
            <a:spLocks/>
          </p:cNvSpPr>
          <p:nvPr/>
        </p:nvSpPr>
        <p:spPr>
          <a:xfrm>
            <a:off x="0" y="581818"/>
            <a:ext cx="12192000" cy="4351338"/>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Font typeface="Arial" panose="020B0604020202020204" pitchFamily="34" charset="0"/>
              <a:buNone/>
            </a:pPr>
            <a:r>
              <a:rPr lang="en-IN" dirty="0">
                <a:solidFill>
                  <a:schemeClr val="tx1"/>
                </a:solidFill>
                <a:latin typeface="Bookman Old Style" panose="02050604050505020204" pitchFamily="18" charset="0"/>
              </a:rPr>
              <a:t>Create </a:t>
            </a:r>
            <a:r>
              <a:rPr lang="en-IN" dirty="0" err="1">
                <a:solidFill>
                  <a:schemeClr val="tx1"/>
                </a:solidFill>
                <a:latin typeface="Bookman Old Style" panose="02050604050505020204" pitchFamily="18" charset="0"/>
              </a:rPr>
              <a:t>DbSet</a:t>
            </a:r>
            <a:r>
              <a:rPr lang="en-IN" dirty="0">
                <a:solidFill>
                  <a:schemeClr val="tx1"/>
                </a:solidFill>
                <a:latin typeface="Bookman Old Style" panose="02050604050505020204" pitchFamily="18" charset="0"/>
              </a:rPr>
              <a:t> to initialise table</a:t>
            </a:r>
          </a:p>
        </p:txBody>
      </p:sp>
      <p:pic>
        <p:nvPicPr>
          <p:cNvPr id="5" name="Picture 4">
            <a:extLst>
              <a:ext uri="{FF2B5EF4-FFF2-40B4-BE49-F238E27FC236}">
                <a16:creationId xmlns:a16="http://schemas.microsoft.com/office/drawing/2014/main" id="{508AF128-59F8-A413-A44C-5B4B2EF458C5}"/>
              </a:ext>
            </a:extLst>
          </p:cNvPr>
          <p:cNvPicPr>
            <a:picLocks noChangeAspect="1"/>
          </p:cNvPicPr>
          <p:nvPr/>
        </p:nvPicPr>
        <p:blipFill>
          <a:blip r:embed="rId2"/>
          <a:stretch>
            <a:fillRect/>
          </a:stretch>
        </p:blipFill>
        <p:spPr>
          <a:xfrm>
            <a:off x="0" y="1825625"/>
            <a:ext cx="12192000" cy="5010149"/>
          </a:xfrm>
          <a:prstGeom prst="rect">
            <a:avLst/>
          </a:prstGeom>
        </p:spPr>
      </p:pic>
    </p:spTree>
    <p:extLst>
      <p:ext uri="{BB962C8B-B14F-4D97-AF65-F5344CB8AC3E}">
        <p14:creationId xmlns:p14="http://schemas.microsoft.com/office/powerpoint/2010/main" val="23038531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A1672-33E7-7986-4FEC-2EAC73DDAED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DCFDBCB-5362-D95E-83A1-F42216348A6A}"/>
              </a:ext>
            </a:extLst>
          </p:cNvPr>
          <p:cNvSpPr>
            <a:spLocks noGrp="1"/>
          </p:cNvSpPr>
          <p:nvPr>
            <p:ph idx="1"/>
          </p:nvPr>
        </p:nvSpPr>
        <p:spPr/>
        <p:txBody>
          <a:bodyPr/>
          <a:lstStyle/>
          <a:p>
            <a:endParaRPr lang="en-IN"/>
          </a:p>
        </p:txBody>
      </p:sp>
      <p:sp>
        <p:nvSpPr>
          <p:cNvPr id="6" name="Title 1">
            <a:extLst>
              <a:ext uri="{FF2B5EF4-FFF2-40B4-BE49-F238E27FC236}">
                <a16:creationId xmlns:a16="http://schemas.microsoft.com/office/drawing/2014/main" id="{F90E280A-DF1B-53BC-322F-72410A54C793}"/>
              </a:ext>
            </a:extLst>
          </p:cNvPr>
          <p:cNvSpPr txBox="1">
            <a:spLocks/>
          </p:cNvSpPr>
          <p:nvPr/>
        </p:nvSpPr>
        <p:spPr>
          <a:xfrm>
            <a:off x="0" y="-2065"/>
            <a:ext cx="12192000" cy="571025"/>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IN" dirty="0">
                <a:latin typeface="Bookman Old Style" panose="02050604050505020204" pitchFamily="18" charset="0"/>
              </a:rPr>
              <a:t>Create </a:t>
            </a:r>
          </a:p>
        </p:txBody>
      </p:sp>
      <p:sp>
        <p:nvSpPr>
          <p:cNvPr id="7" name="Content Placeholder 2">
            <a:extLst>
              <a:ext uri="{FF2B5EF4-FFF2-40B4-BE49-F238E27FC236}">
                <a16:creationId xmlns:a16="http://schemas.microsoft.com/office/drawing/2014/main" id="{2469F53B-AA38-F265-4C0C-DEA10FBEA6AE}"/>
              </a:ext>
            </a:extLst>
          </p:cNvPr>
          <p:cNvSpPr txBox="1">
            <a:spLocks/>
          </p:cNvSpPr>
          <p:nvPr/>
        </p:nvSpPr>
        <p:spPr>
          <a:xfrm>
            <a:off x="0" y="581818"/>
            <a:ext cx="12192000" cy="4351338"/>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Font typeface="Arial" panose="020B0604020202020204" pitchFamily="34" charset="0"/>
              <a:buNone/>
            </a:pPr>
            <a:r>
              <a:rPr lang="en-IN" dirty="0">
                <a:solidFill>
                  <a:schemeClr val="tx1"/>
                </a:solidFill>
                <a:latin typeface="Bookman Old Style" panose="02050604050505020204" pitchFamily="18" charset="0"/>
              </a:rPr>
              <a:t>Add below three </a:t>
            </a:r>
            <a:r>
              <a:rPr lang="en-IN" dirty="0" err="1">
                <a:solidFill>
                  <a:schemeClr val="tx1"/>
                </a:solidFill>
                <a:latin typeface="Bookman Old Style" panose="02050604050505020204" pitchFamily="18" charset="0"/>
              </a:rPr>
              <a:t>nuget</a:t>
            </a:r>
            <a:r>
              <a:rPr lang="en-IN" dirty="0">
                <a:solidFill>
                  <a:schemeClr val="tx1"/>
                </a:solidFill>
                <a:latin typeface="Bookman Old Style" panose="02050604050505020204" pitchFamily="18" charset="0"/>
              </a:rPr>
              <a:t> packages to the Visual Studio.</a:t>
            </a:r>
          </a:p>
          <a:p>
            <a:pPr marL="0" indent="0">
              <a:buFont typeface="Arial" panose="020B0604020202020204" pitchFamily="34" charset="0"/>
              <a:buNone/>
            </a:pPr>
            <a:r>
              <a:rPr lang="en-IN" b="1" dirty="0">
                <a:solidFill>
                  <a:schemeClr val="tx1"/>
                </a:solidFill>
                <a:latin typeface="Bookman Old Style" panose="02050604050505020204" pitchFamily="18" charset="0"/>
              </a:rPr>
              <a:t>Entity Framework Core</a:t>
            </a:r>
          </a:p>
          <a:p>
            <a:pPr marL="0" indent="0">
              <a:buFont typeface="Arial" panose="020B0604020202020204" pitchFamily="34" charset="0"/>
              <a:buNone/>
            </a:pPr>
            <a:r>
              <a:rPr lang="en-IN" b="1" dirty="0">
                <a:solidFill>
                  <a:schemeClr val="tx1"/>
                </a:solidFill>
                <a:latin typeface="Bookman Old Style" panose="02050604050505020204" pitchFamily="18" charset="0"/>
              </a:rPr>
              <a:t>Entity Framework Tools</a:t>
            </a:r>
          </a:p>
          <a:p>
            <a:pPr marL="0" indent="0">
              <a:buFont typeface="Arial" panose="020B0604020202020204" pitchFamily="34" charset="0"/>
              <a:buNone/>
            </a:pPr>
            <a:r>
              <a:rPr lang="en-IN" b="1" dirty="0">
                <a:solidFill>
                  <a:schemeClr val="tx1"/>
                </a:solidFill>
                <a:latin typeface="Bookman Old Style" panose="02050604050505020204" pitchFamily="18" charset="0"/>
              </a:rPr>
              <a:t>Entity Framework SQL</a:t>
            </a:r>
          </a:p>
          <a:p>
            <a:pPr marL="0" indent="0">
              <a:buFont typeface="Arial" panose="020B0604020202020204" pitchFamily="34" charset="0"/>
              <a:buNone/>
            </a:pPr>
            <a:endParaRPr lang="en-IN" dirty="0">
              <a:solidFill>
                <a:schemeClr val="tx1"/>
              </a:solidFill>
              <a:latin typeface="Bookman Old Style" panose="02050604050505020204" pitchFamily="18" charset="0"/>
            </a:endParaRPr>
          </a:p>
          <a:p>
            <a:pPr marL="0" indent="0">
              <a:buFont typeface="Arial" panose="020B0604020202020204" pitchFamily="34" charset="0"/>
              <a:buNone/>
            </a:pPr>
            <a:endParaRPr lang="en-IN" dirty="0">
              <a:solidFill>
                <a:schemeClr val="tx1"/>
              </a:solidFill>
              <a:latin typeface="Bookman Old Style" panose="02050604050505020204" pitchFamily="18" charset="0"/>
            </a:endParaRPr>
          </a:p>
        </p:txBody>
      </p:sp>
      <p:pic>
        <p:nvPicPr>
          <p:cNvPr id="5" name="Picture 4">
            <a:extLst>
              <a:ext uri="{FF2B5EF4-FFF2-40B4-BE49-F238E27FC236}">
                <a16:creationId xmlns:a16="http://schemas.microsoft.com/office/drawing/2014/main" id="{DD5E0CF2-D414-C0D3-6CF3-A075067112E2}"/>
              </a:ext>
            </a:extLst>
          </p:cNvPr>
          <p:cNvPicPr>
            <a:picLocks noChangeAspect="1"/>
          </p:cNvPicPr>
          <p:nvPr/>
        </p:nvPicPr>
        <p:blipFill>
          <a:blip r:embed="rId2"/>
          <a:stretch>
            <a:fillRect/>
          </a:stretch>
        </p:blipFill>
        <p:spPr>
          <a:xfrm>
            <a:off x="0" y="1866900"/>
            <a:ext cx="12192000" cy="4991100"/>
          </a:xfrm>
          <a:prstGeom prst="rect">
            <a:avLst/>
          </a:prstGeom>
        </p:spPr>
      </p:pic>
    </p:spTree>
    <p:extLst>
      <p:ext uri="{BB962C8B-B14F-4D97-AF65-F5344CB8AC3E}">
        <p14:creationId xmlns:p14="http://schemas.microsoft.com/office/powerpoint/2010/main" val="5234440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5615DD-888A-8202-59B1-98B8028F29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9B9049-E861-BF44-1CE7-9CEA1A29C38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55C13E1-857C-43C1-21B1-B9FB0C26025B}"/>
              </a:ext>
            </a:extLst>
          </p:cNvPr>
          <p:cNvSpPr>
            <a:spLocks noGrp="1"/>
          </p:cNvSpPr>
          <p:nvPr>
            <p:ph idx="1"/>
          </p:nvPr>
        </p:nvSpPr>
        <p:spPr/>
        <p:txBody>
          <a:bodyPr/>
          <a:lstStyle/>
          <a:p>
            <a:endParaRPr lang="en-IN"/>
          </a:p>
        </p:txBody>
      </p:sp>
      <p:sp>
        <p:nvSpPr>
          <p:cNvPr id="6" name="Title 1">
            <a:extLst>
              <a:ext uri="{FF2B5EF4-FFF2-40B4-BE49-F238E27FC236}">
                <a16:creationId xmlns:a16="http://schemas.microsoft.com/office/drawing/2014/main" id="{C18AEC1E-0C7F-5290-0C22-378058D58A94}"/>
              </a:ext>
            </a:extLst>
          </p:cNvPr>
          <p:cNvSpPr txBox="1">
            <a:spLocks/>
          </p:cNvSpPr>
          <p:nvPr/>
        </p:nvSpPr>
        <p:spPr>
          <a:xfrm>
            <a:off x="0" y="-2065"/>
            <a:ext cx="12192000" cy="571025"/>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IN" dirty="0">
                <a:latin typeface="Bookman Old Style" panose="02050604050505020204" pitchFamily="18" charset="0"/>
              </a:rPr>
              <a:t>Register </a:t>
            </a:r>
            <a:r>
              <a:rPr lang="en-IN" dirty="0" err="1">
                <a:latin typeface="Bookman Old Style" panose="02050604050505020204" pitchFamily="18" charset="0"/>
              </a:rPr>
              <a:t>AppDbContext</a:t>
            </a:r>
            <a:r>
              <a:rPr lang="en-IN" dirty="0">
                <a:latin typeface="Bookman Old Style" panose="02050604050505020204" pitchFamily="18" charset="0"/>
              </a:rPr>
              <a:t> in application</a:t>
            </a:r>
          </a:p>
        </p:txBody>
      </p:sp>
      <p:sp>
        <p:nvSpPr>
          <p:cNvPr id="7" name="Content Placeholder 2">
            <a:extLst>
              <a:ext uri="{FF2B5EF4-FFF2-40B4-BE49-F238E27FC236}">
                <a16:creationId xmlns:a16="http://schemas.microsoft.com/office/drawing/2014/main" id="{BB0EBEB3-CFDB-4280-731F-1E6AFAE7F40D}"/>
              </a:ext>
            </a:extLst>
          </p:cNvPr>
          <p:cNvSpPr txBox="1">
            <a:spLocks/>
          </p:cNvSpPr>
          <p:nvPr/>
        </p:nvSpPr>
        <p:spPr>
          <a:xfrm>
            <a:off x="0" y="581818"/>
            <a:ext cx="12192000" cy="4351338"/>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Font typeface="Arial" panose="020B0604020202020204" pitchFamily="34" charset="0"/>
              <a:buNone/>
            </a:pPr>
            <a:r>
              <a:rPr lang="en-IN" dirty="0">
                <a:solidFill>
                  <a:schemeClr val="tx1"/>
                </a:solidFill>
                <a:latin typeface="Bookman Old Style" panose="02050604050505020204" pitchFamily="18" charset="0"/>
              </a:rPr>
              <a:t>Add below three </a:t>
            </a:r>
            <a:r>
              <a:rPr lang="en-IN" dirty="0" err="1">
                <a:solidFill>
                  <a:schemeClr val="tx1"/>
                </a:solidFill>
                <a:latin typeface="Bookman Old Style" panose="02050604050505020204" pitchFamily="18" charset="0"/>
              </a:rPr>
              <a:t>nuget</a:t>
            </a:r>
            <a:r>
              <a:rPr lang="en-IN" dirty="0">
                <a:solidFill>
                  <a:schemeClr val="tx1"/>
                </a:solidFill>
                <a:latin typeface="Bookman Old Style" panose="02050604050505020204" pitchFamily="18" charset="0"/>
              </a:rPr>
              <a:t> packages to the Visual Studio.</a:t>
            </a:r>
          </a:p>
          <a:p>
            <a:pPr marL="0" indent="0">
              <a:buFont typeface="Arial" panose="020B0604020202020204" pitchFamily="34" charset="0"/>
              <a:buNone/>
            </a:pPr>
            <a:r>
              <a:rPr lang="en-IN" b="1" dirty="0">
                <a:solidFill>
                  <a:schemeClr val="tx1"/>
                </a:solidFill>
                <a:latin typeface="Bookman Old Style" panose="02050604050505020204" pitchFamily="18" charset="0"/>
              </a:rPr>
              <a:t>Entity Framework Core</a:t>
            </a:r>
          </a:p>
          <a:p>
            <a:pPr marL="0" indent="0">
              <a:buFont typeface="Arial" panose="020B0604020202020204" pitchFamily="34" charset="0"/>
              <a:buNone/>
            </a:pPr>
            <a:r>
              <a:rPr lang="en-IN" b="1" dirty="0">
                <a:solidFill>
                  <a:schemeClr val="tx1"/>
                </a:solidFill>
                <a:latin typeface="Bookman Old Style" panose="02050604050505020204" pitchFamily="18" charset="0"/>
              </a:rPr>
              <a:t>Entity Framework Tools</a:t>
            </a:r>
          </a:p>
          <a:p>
            <a:pPr marL="0" indent="0">
              <a:buFont typeface="Arial" panose="020B0604020202020204" pitchFamily="34" charset="0"/>
              <a:buNone/>
            </a:pPr>
            <a:r>
              <a:rPr lang="en-IN" b="1" dirty="0">
                <a:solidFill>
                  <a:schemeClr val="tx1"/>
                </a:solidFill>
                <a:latin typeface="Bookman Old Style" panose="02050604050505020204" pitchFamily="18" charset="0"/>
              </a:rPr>
              <a:t>Entity Framework SQL</a:t>
            </a:r>
          </a:p>
          <a:p>
            <a:pPr marL="0" indent="0">
              <a:buFont typeface="Arial" panose="020B0604020202020204" pitchFamily="34" charset="0"/>
              <a:buNone/>
            </a:pPr>
            <a:r>
              <a:rPr lang="en-IN" b="1" dirty="0" err="1">
                <a:solidFill>
                  <a:schemeClr val="tx1"/>
                </a:solidFill>
                <a:latin typeface="Bookman Old Style" panose="02050604050505020204" pitchFamily="18" charset="0"/>
              </a:rPr>
              <a:t>Microsoft.EntityFrameworkCore.SqlServer</a:t>
            </a:r>
            <a:endParaRPr lang="en-IN" b="1" dirty="0">
              <a:solidFill>
                <a:schemeClr val="tx1"/>
              </a:solidFill>
              <a:latin typeface="Bookman Old Style" panose="02050604050505020204" pitchFamily="18" charset="0"/>
            </a:endParaRPr>
          </a:p>
          <a:p>
            <a:pPr marL="0" indent="0">
              <a:buFont typeface="Arial" panose="020B0604020202020204" pitchFamily="34" charset="0"/>
              <a:buNone/>
            </a:pPr>
            <a:endParaRPr lang="en-IN" dirty="0">
              <a:solidFill>
                <a:schemeClr val="tx1"/>
              </a:solidFill>
              <a:latin typeface="Bookman Old Style" panose="02050604050505020204" pitchFamily="18" charset="0"/>
            </a:endParaRPr>
          </a:p>
          <a:p>
            <a:pPr marL="0" indent="0">
              <a:buFont typeface="Arial" panose="020B0604020202020204" pitchFamily="34" charset="0"/>
              <a:buNone/>
            </a:pPr>
            <a:endParaRPr lang="en-IN" dirty="0">
              <a:solidFill>
                <a:schemeClr val="tx1"/>
              </a:solidFill>
              <a:latin typeface="Bookman Old Style" panose="02050604050505020204" pitchFamily="18" charset="0"/>
            </a:endParaRPr>
          </a:p>
        </p:txBody>
      </p:sp>
    </p:spTree>
    <p:extLst>
      <p:ext uri="{BB962C8B-B14F-4D97-AF65-F5344CB8AC3E}">
        <p14:creationId xmlns:p14="http://schemas.microsoft.com/office/powerpoint/2010/main" val="18520655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BAE881-48C4-F4F9-996F-B84C6FAE5976}"/>
              </a:ext>
            </a:extLst>
          </p:cNvPr>
          <p:cNvSpPr>
            <a:spLocks noGrp="1"/>
          </p:cNvSpPr>
          <p:nvPr>
            <p:ph idx="1"/>
          </p:nvPr>
        </p:nvSpPr>
        <p:spPr>
          <a:xfrm>
            <a:off x="0" y="568960"/>
            <a:ext cx="12192000" cy="4351338"/>
          </a:xfrm>
        </p:spPr>
        <p:txBody>
          <a:bodyPr/>
          <a:lstStyle/>
          <a:p>
            <a:r>
              <a:rPr lang="en-IN" dirty="0"/>
              <a:t>To open console -&gt;Tools -&gt; </a:t>
            </a:r>
            <a:r>
              <a:rPr lang="en-IN" dirty="0" err="1"/>
              <a:t>Nuget</a:t>
            </a:r>
            <a:r>
              <a:rPr lang="en-IN" dirty="0"/>
              <a:t> Package Manager -&gt; Package Manager Console</a:t>
            </a:r>
          </a:p>
          <a:p>
            <a:r>
              <a:rPr lang="en-IN" dirty="0"/>
              <a:t>If there is problem try changing &lt;</a:t>
            </a:r>
            <a:r>
              <a:rPr lang="en-IN" dirty="0" err="1"/>
              <a:t>InvarientGlobalization</a:t>
            </a:r>
            <a:r>
              <a:rPr lang="en-IN" dirty="0"/>
              <a:t>&gt; to False</a:t>
            </a:r>
          </a:p>
        </p:txBody>
      </p:sp>
      <p:sp>
        <p:nvSpPr>
          <p:cNvPr id="6" name="Title 1">
            <a:extLst>
              <a:ext uri="{FF2B5EF4-FFF2-40B4-BE49-F238E27FC236}">
                <a16:creationId xmlns:a16="http://schemas.microsoft.com/office/drawing/2014/main" id="{E3BFB6A0-4345-0DF6-BDA0-8D16CF8E6D8D}"/>
              </a:ext>
            </a:extLst>
          </p:cNvPr>
          <p:cNvSpPr txBox="1">
            <a:spLocks/>
          </p:cNvSpPr>
          <p:nvPr/>
        </p:nvSpPr>
        <p:spPr>
          <a:xfrm>
            <a:off x="0" y="-2065"/>
            <a:ext cx="12192000" cy="571025"/>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IN" dirty="0">
                <a:latin typeface="Bookman Old Style" panose="02050604050505020204" pitchFamily="18" charset="0"/>
              </a:rPr>
              <a:t>Execute Below Command to Create initial DB Setup</a:t>
            </a:r>
          </a:p>
        </p:txBody>
      </p:sp>
      <p:pic>
        <p:nvPicPr>
          <p:cNvPr id="8" name="Picture 7">
            <a:extLst>
              <a:ext uri="{FF2B5EF4-FFF2-40B4-BE49-F238E27FC236}">
                <a16:creationId xmlns:a16="http://schemas.microsoft.com/office/drawing/2014/main" id="{9A723FAB-84A0-4734-B30B-48A2D62E5CDD}"/>
              </a:ext>
            </a:extLst>
          </p:cNvPr>
          <p:cNvPicPr>
            <a:picLocks noChangeAspect="1"/>
          </p:cNvPicPr>
          <p:nvPr/>
        </p:nvPicPr>
        <p:blipFill>
          <a:blip r:embed="rId2"/>
          <a:stretch>
            <a:fillRect/>
          </a:stretch>
        </p:blipFill>
        <p:spPr>
          <a:xfrm>
            <a:off x="0" y="1631421"/>
            <a:ext cx="10088880" cy="5226579"/>
          </a:xfrm>
          <a:prstGeom prst="rect">
            <a:avLst/>
          </a:prstGeom>
        </p:spPr>
      </p:pic>
    </p:spTree>
    <p:extLst>
      <p:ext uri="{BB962C8B-B14F-4D97-AF65-F5344CB8AC3E}">
        <p14:creationId xmlns:p14="http://schemas.microsoft.com/office/powerpoint/2010/main" val="27181421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C6166-758E-3FDE-593C-6BA1226C44D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19E62CA-0374-A3D0-CDF3-1BBE16787975}"/>
              </a:ext>
            </a:extLst>
          </p:cNvPr>
          <p:cNvSpPr>
            <a:spLocks noGrp="1"/>
          </p:cNvSpPr>
          <p:nvPr>
            <p:ph idx="1"/>
          </p:nvPr>
        </p:nvSpPr>
        <p:spPr/>
        <p:txBody>
          <a:bodyPr/>
          <a:lstStyle/>
          <a:p>
            <a:r>
              <a:rPr lang="en-IN" dirty="0"/>
              <a:t>28:44 Get employee method</a:t>
            </a:r>
          </a:p>
          <a:p>
            <a:r>
              <a:rPr lang="en-IN" dirty="0"/>
              <a:t>45:18 </a:t>
            </a:r>
            <a:r>
              <a:rPr lang="en-IN" dirty="0" err="1"/>
              <a:t>.Net</a:t>
            </a:r>
            <a:r>
              <a:rPr lang="en-IN" dirty="0"/>
              <a:t> API </a:t>
            </a:r>
            <a:r>
              <a:rPr lang="en-IN"/>
              <a:t>Part Completed</a:t>
            </a:r>
            <a:endParaRPr lang="en-IN" dirty="0"/>
          </a:p>
        </p:txBody>
      </p:sp>
    </p:spTree>
    <p:extLst>
      <p:ext uri="{BB962C8B-B14F-4D97-AF65-F5344CB8AC3E}">
        <p14:creationId xmlns:p14="http://schemas.microsoft.com/office/powerpoint/2010/main" val="31136372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 ARC TUTORIAL</a:t>
            </a:r>
          </a:p>
        </p:txBody>
      </p:sp>
      <p:sp>
        <p:nvSpPr>
          <p:cNvPr id="3" name="Content Placeholder 2">
            <a:extLst>
              <a:ext uri="{FF2B5EF4-FFF2-40B4-BE49-F238E27FC236}">
                <a16:creationId xmlns:a16="http://schemas.microsoft.com/office/drawing/2014/main" id="{0FFF24F1-217F-DDF6-2AC8-BADB095D81C3}"/>
              </a:ext>
            </a:extLst>
          </p:cNvPr>
          <p:cNvSpPr>
            <a:spLocks noGrp="1"/>
          </p:cNvSpPr>
          <p:nvPr>
            <p:ph idx="1"/>
          </p:nvPr>
        </p:nvSpPr>
        <p:spPr>
          <a:xfrm>
            <a:off x="0" y="762000"/>
            <a:ext cx="12192000" cy="6096000"/>
          </a:xfrm>
          <a:ln w="38100"/>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p>
            <a:pPr>
              <a:spcBef>
                <a:spcPct val="0"/>
              </a:spcBef>
              <a:buNone/>
            </a:pPr>
            <a:r>
              <a:rPr lang="en-IN" sz="4400" dirty="0">
                <a:solidFill>
                  <a:schemeClr val="dk1"/>
                </a:solidFill>
                <a:hlinkClick r:id="rId2"/>
              </a:rPr>
              <a:t>https://www.youtube.com/playlist?list=PLp50dWW_m40W6u4NxWCsQk1F8CmzBI6r0</a:t>
            </a:r>
            <a:r>
              <a:rPr lang="en-IN" sz="4400" dirty="0">
                <a:solidFill>
                  <a:schemeClr val="dk1"/>
                </a:solidFill>
              </a:rPr>
              <a:t> </a:t>
            </a:r>
          </a:p>
        </p:txBody>
      </p:sp>
    </p:spTree>
    <p:extLst>
      <p:ext uri="{BB962C8B-B14F-4D97-AF65-F5344CB8AC3E}">
        <p14:creationId xmlns:p14="http://schemas.microsoft.com/office/powerpoint/2010/main" val="35879094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a:t>
            </a:r>
          </a:p>
        </p:txBody>
      </p:sp>
      <p:pic>
        <p:nvPicPr>
          <p:cNvPr id="9" name="Content Placeholder 8">
            <a:extLst>
              <a:ext uri="{FF2B5EF4-FFF2-40B4-BE49-F238E27FC236}">
                <a16:creationId xmlns:a16="http://schemas.microsoft.com/office/drawing/2014/main" id="{8938ACF0-1BAB-EE13-ED26-89E968842E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62000"/>
            <a:ext cx="12192000" cy="6096000"/>
          </a:xfrm>
        </p:spPr>
      </p:pic>
    </p:spTree>
    <p:extLst>
      <p:ext uri="{BB962C8B-B14F-4D97-AF65-F5344CB8AC3E}">
        <p14:creationId xmlns:p14="http://schemas.microsoft.com/office/powerpoint/2010/main" val="30165376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a:t>
            </a:r>
          </a:p>
        </p:txBody>
      </p:sp>
      <p:pic>
        <p:nvPicPr>
          <p:cNvPr id="5" name="Content Placeholder 4">
            <a:extLst>
              <a:ext uri="{FF2B5EF4-FFF2-40B4-BE49-F238E27FC236}">
                <a16:creationId xmlns:a16="http://schemas.microsoft.com/office/drawing/2014/main" id="{2FBE5FC3-A248-0E56-C3B0-C128E7567D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62000"/>
            <a:ext cx="12192000" cy="6096000"/>
          </a:xfrm>
          <a:ln w="38100"/>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42807719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a:t>
            </a:r>
          </a:p>
        </p:txBody>
      </p:sp>
      <p:pic>
        <p:nvPicPr>
          <p:cNvPr id="5" name="Content Placeholder 4">
            <a:extLst>
              <a:ext uri="{FF2B5EF4-FFF2-40B4-BE49-F238E27FC236}">
                <a16:creationId xmlns:a16="http://schemas.microsoft.com/office/drawing/2014/main" id="{393A2587-18F1-4A9E-2E55-7D5A284182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62000"/>
            <a:ext cx="12192000" cy="6096000"/>
          </a:xfrm>
          <a:ln w="38100"/>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1117258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dirty="0">
                <a:solidFill>
                  <a:srgbClr val="0F0F0F"/>
                </a:solidFill>
                <a:effectLst/>
                <a:latin typeface="Roboto" panose="02000000000000000000" pitchFamily="2" charset="0"/>
              </a:rPr>
              <a:t>What is Angular?</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400745415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a:t>
            </a:r>
          </a:p>
        </p:txBody>
      </p:sp>
      <p:pic>
        <p:nvPicPr>
          <p:cNvPr id="5" name="Content Placeholder 4">
            <a:extLst>
              <a:ext uri="{FF2B5EF4-FFF2-40B4-BE49-F238E27FC236}">
                <a16:creationId xmlns:a16="http://schemas.microsoft.com/office/drawing/2014/main" id="{15410D17-2C2D-5F38-79D4-FA632D8C17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62000"/>
            <a:ext cx="12192000" cy="6096000"/>
          </a:xfrm>
          <a:ln w="38100"/>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21906605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a:t>
            </a:r>
          </a:p>
        </p:txBody>
      </p:sp>
      <p:pic>
        <p:nvPicPr>
          <p:cNvPr id="5" name="Content Placeholder 4">
            <a:extLst>
              <a:ext uri="{FF2B5EF4-FFF2-40B4-BE49-F238E27FC236}">
                <a16:creationId xmlns:a16="http://schemas.microsoft.com/office/drawing/2014/main" id="{7F633A9F-ADBF-4A0B-64E4-73BCBBCB6A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62000"/>
            <a:ext cx="12192000" cy="6096000"/>
          </a:xfrm>
          <a:ln w="38100"/>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29697353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a:t>
            </a:r>
          </a:p>
        </p:txBody>
      </p:sp>
      <p:pic>
        <p:nvPicPr>
          <p:cNvPr id="5" name="Content Placeholder 4">
            <a:extLst>
              <a:ext uri="{FF2B5EF4-FFF2-40B4-BE49-F238E27FC236}">
                <a16:creationId xmlns:a16="http://schemas.microsoft.com/office/drawing/2014/main" id="{CB65C053-20ED-D246-CD99-40F2ABEB21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62000"/>
            <a:ext cx="12192000" cy="6096000"/>
          </a:xfrm>
          <a:ln w="38100"/>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39161388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a:t>
            </a:r>
          </a:p>
        </p:txBody>
      </p:sp>
      <p:pic>
        <p:nvPicPr>
          <p:cNvPr id="5" name="Content Placeholder 4">
            <a:extLst>
              <a:ext uri="{FF2B5EF4-FFF2-40B4-BE49-F238E27FC236}">
                <a16:creationId xmlns:a16="http://schemas.microsoft.com/office/drawing/2014/main" id="{68AF1410-F68E-AFBC-1334-1FCECF02C8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62000"/>
            <a:ext cx="12192000" cy="6096000"/>
          </a:xfrm>
          <a:ln w="38100"/>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25681834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a:t>
            </a:r>
          </a:p>
        </p:txBody>
      </p:sp>
      <p:pic>
        <p:nvPicPr>
          <p:cNvPr id="5" name="Content Placeholder 4">
            <a:extLst>
              <a:ext uri="{FF2B5EF4-FFF2-40B4-BE49-F238E27FC236}">
                <a16:creationId xmlns:a16="http://schemas.microsoft.com/office/drawing/2014/main" id="{B3E575C8-8AA0-0633-85AE-6B98E05BC7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62000"/>
            <a:ext cx="12192000" cy="6096000"/>
          </a:xfrm>
          <a:ln w="38100"/>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5611762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a:t>
            </a:r>
          </a:p>
        </p:txBody>
      </p:sp>
      <p:pic>
        <p:nvPicPr>
          <p:cNvPr id="5" name="Content Placeholder 4">
            <a:extLst>
              <a:ext uri="{FF2B5EF4-FFF2-40B4-BE49-F238E27FC236}">
                <a16:creationId xmlns:a16="http://schemas.microsoft.com/office/drawing/2014/main" id="{BF346F6D-91E7-4115-E4BF-560CA7D8D0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62000"/>
            <a:ext cx="12192000" cy="6096000"/>
          </a:xfrm>
          <a:ln w="38100"/>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18175405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a:t>
            </a:r>
          </a:p>
        </p:txBody>
      </p:sp>
      <p:pic>
        <p:nvPicPr>
          <p:cNvPr id="5" name="Content Placeholder 4">
            <a:extLst>
              <a:ext uri="{FF2B5EF4-FFF2-40B4-BE49-F238E27FC236}">
                <a16:creationId xmlns:a16="http://schemas.microsoft.com/office/drawing/2014/main" id="{52F246F5-9B83-1E4A-DAD9-84F00CF73E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3" y="762000"/>
            <a:ext cx="10837333" cy="6096000"/>
          </a:xfrm>
          <a:ln w="38100"/>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241780934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fontScale="90000"/>
          </a:bodyPr>
          <a:lstStyle/>
          <a:p>
            <a:r>
              <a:rPr lang="en-IN" dirty="0"/>
              <a:t>Angular 17 : </a:t>
            </a:r>
            <a:r>
              <a:rPr lang="en-US" dirty="0"/>
              <a:t>How typescript and </a:t>
            </a:r>
            <a:r>
              <a:rPr lang="en-US" dirty="0" err="1"/>
              <a:t>javascript</a:t>
            </a:r>
            <a:r>
              <a:rPr lang="en-US" dirty="0"/>
              <a:t> are different?</a:t>
            </a:r>
            <a:endParaRPr lang="en-IN" dirty="0"/>
          </a:p>
        </p:txBody>
      </p:sp>
      <p:pic>
        <p:nvPicPr>
          <p:cNvPr id="5" name="Content Placeholder 4">
            <a:extLst>
              <a:ext uri="{FF2B5EF4-FFF2-40B4-BE49-F238E27FC236}">
                <a16:creationId xmlns:a16="http://schemas.microsoft.com/office/drawing/2014/main" id="{89FBAEFB-8784-1781-923A-3C41034555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3" y="762000"/>
            <a:ext cx="10837333" cy="6096000"/>
          </a:xfrm>
          <a:ln w="38100"/>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11836793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a:t>
            </a:r>
          </a:p>
        </p:txBody>
      </p:sp>
      <p:pic>
        <p:nvPicPr>
          <p:cNvPr id="5" name="Content Placeholder 4">
            <a:extLst>
              <a:ext uri="{FF2B5EF4-FFF2-40B4-BE49-F238E27FC236}">
                <a16:creationId xmlns:a16="http://schemas.microsoft.com/office/drawing/2014/main" id="{E7CA901D-66E8-AD0C-1507-815705132B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3" y="762000"/>
            <a:ext cx="10837333" cy="6096000"/>
          </a:xfrm>
          <a:ln w="38100"/>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26350823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a:t>
            </a:r>
          </a:p>
        </p:txBody>
      </p:sp>
      <p:pic>
        <p:nvPicPr>
          <p:cNvPr id="5" name="Content Placeholder 4">
            <a:extLst>
              <a:ext uri="{FF2B5EF4-FFF2-40B4-BE49-F238E27FC236}">
                <a16:creationId xmlns:a16="http://schemas.microsoft.com/office/drawing/2014/main" id="{9DAD95A3-9E35-FCFC-CE48-2FD9CC23208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485" t="3056" r="6875"/>
          <a:stretch/>
        </p:blipFill>
        <p:spPr>
          <a:xfrm>
            <a:off x="1401233" y="948267"/>
            <a:ext cx="9389533" cy="5909733"/>
          </a:xfrm>
          <a:ln w="38100"/>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465095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CF8D-AE3F-47E3-94C0-465D564B0D0E}"/>
              </a:ext>
            </a:extLst>
          </p:cNvPr>
          <p:cNvSpPr>
            <a:spLocks noGrp="1"/>
          </p:cNvSpPr>
          <p:nvPr>
            <p:ph type="title"/>
          </p:nvPr>
        </p:nvSpPr>
        <p:spPr>
          <a:xfrm>
            <a:off x="0" y="0"/>
            <a:ext cx="12192000" cy="531346"/>
          </a:xfrm>
        </p:spPr>
        <p:txBody>
          <a:bodyPr>
            <a:normAutofit fontScale="90000"/>
          </a:bodyPr>
          <a:lstStyle/>
          <a:p>
            <a:r>
              <a:rPr lang="en-US" b="0" i="0" dirty="0">
                <a:solidFill>
                  <a:srgbClr val="0F0F0F"/>
                </a:solidFill>
                <a:effectLst/>
                <a:latin typeface="Roboto" panose="02000000000000000000" pitchFamily="2" charset="0"/>
              </a:rPr>
              <a:t> </a:t>
            </a:r>
            <a:r>
              <a:rPr lang="en-US" b="0" i="0" u="none" strike="noStrike" dirty="0">
                <a:solidFill>
                  <a:srgbClr val="065FD4"/>
                </a:solidFill>
                <a:effectLst/>
                <a:latin typeface="Roboto" panose="02000000000000000000" pitchFamily="2" charset="0"/>
                <a:hlinkClick r:id="rId2"/>
              </a:rPr>
              <a:t>00:04:50</a:t>
            </a:r>
            <a:r>
              <a:rPr lang="en-US" b="0" i="0" dirty="0">
                <a:solidFill>
                  <a:srgbClr val="0F0F0F"/>
                </a:solidFill>
                <a:effectLst/>
                <a:latin typeface="Roboto" panose="02000000000000000000" pitchFamily="2" charset="0"/>
              </a:rPr>
              <a:t> - What are Angular advantages?</a:t>
            </a:r>
            <a:endParaRPr lang="en-IN" dirty="0"/>
          </a:p>
        </p:txBody>
      </p:sp>
      <p:sp>
        <p:nvSpPr>
          <p:cNvPr id="3" name="Content Placeholder 2">
            <a:extLst>
              <a:ext uri="{FF2B5EF4-FFF2-40B4-BE49-F238E27FC236}">
                <a16:creationId xmlns:a16="http://schemas.microsoft.com/office/drawing/2014/main" id="{BF505A2E-F62A-1A49-81FC-88A615F1DA6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24235476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a:t>
            </a:r>
          </a:p>
        </p:txBody>
      </p:sp>
      <p:sp>
        <p:nvSpPr>
          <p:cNvPr id="3" name="Content Placeholder 2">
            <a:extLst>
              <a:ext uri="{FF2B5EF4-FFF2-40B4-BE49-F238E27FC236}">
                <a16:creationId xmlns:a16="http://schemas.microsoft.com/office/drawing/2014/main" id="{0FFF24F1-217F-DDF6-2AC8-BADB095D81C3}"/>
              </a:ext>
            </a:extLst>
          </p:cNvPr>
          <p:cNvSpPr>
            <a:spLocks noGrp="1"/>
          </p:cNvSpPr>
          <p:nvPr>
            <p:ph idx="1"/>
          </p:nvPr>
        </p:nvSpPr>
        <p:spPr>
          <a:xfrm>
            <a:off x="0" y="762000"/>
            <a:ext cx="12192000" cy="6096000"/>
          </a:xfrm>
          <a:ln w="38100"/>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p>
            <a:pPr>
              <a:spcBef>
                <a:spcPct val="0"/>
              </a:spcBef>
              <a:buNone/>
            </a:pPr>
            <a:endParaRPr lang="en-IN" sz="4400" dirty="0">
              <a:solidFill>
                <a:schemeClr val="dk1"/>
              </a:solidFill>
            </a:endParaRPr>
          </a:p>
        </p:txBody>
      </p:sp>
      <p:pic>
        <p:nvPicPr>
          <p:cNvPr id="5" name="Picture 4">
            <a:extLst>
              <a:ext uri="{FF2B5EF4-FFF2-40B4-BE49-F238E27FC236}">
                <a16:creationId xmlns:a16="http://schemas.microsoft.com/office/drawing/2014/main" id="{22AE55AB-99AD-40AF-CA39-A3E2E9100FF4}"/>
              </a:ext>
            </a:extLst>
          </p:cNvPr>
          <p:cNvPicPr>
            <a:picLocks noChangeAspect="1"/>
          </p:cNvPicPr>
          <p:nvPr/>
        </p:nvPicPr>
        <p:blipFill>
          <a:blip r:embed="rId2"/>
          <a:stretch>
            <a:fillRect/>
          </a:stretch>
        </p:blipFill>
        <p:spPr>
          <a:xfrm>
            <a:off x="1082003" y="1037519"/>
            <a:ext cx="9621593" cy="5058481"/>
          </a:xfrm>
          <a:prstGeom prst="rect">
            <a:avLst/>
          </a:prstGeom>
        </p:spPr>
      </p:pic>
    </p:spTree>
    <p:extLst>
      <p:ext uri="{BB962C8B-B14F-4D97-AF65-F5344CB8AC3E}">
        <p14:creationId xmlns:p14="http://schemas.microsoft.com/office/powerpoint/2010/main" val="6816137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a:t>
            </a:r>
          </a:p>
        </p:txBody>
      </p:sp>
      <p:sp>
        <p:nvSpPr>
          <p:cNvPr id="3" name="Content Placeholder 2">
            <a:extLst>
              <a:ext uri="{FF2B5EF4-FFF2-40B4-BE49-F238E27FC236}">
                <a16:creationId xmlns:a16="http://schemas.microsoft.com/office/drawing/2014/main" id="{0FFF24F1-217F-DDF6-2AC8-BADB095D81C3}"/>
              </a:ext>
            </a:extLst>
          </p:cNvPr>
          <p:cNvSpPr>
            <a:spLocks noGrp="1"/>
          </p:cNvSpPr>
          <p:nvPr>
            <p:ph idx="1"/>
          </p:nvPr>
        </p:nvSpPr>
        <p:spPr>
          <a:xfrm>
            <a:off x="0" y="762000"/>
            <a:ext cx="12192000" cy="6096000"/>
          </a:xfrm>
          <a:ln w="38100"/>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p>
            <a:pPr>
              <a:spcBef>
                <a:spcPct val="0"/>
              </a:spcBef>
              <a:buNone/>
            </a:pPr>
            <a:endParaRPr lang="en-IN" sz="4400" dirty="0">
              <a:solidFill>
                <a:schemeClr val="dk1"/>
              </a:solidFill>
            </a:endParaRPr>
          </a:p>
        </p:txBody>
      </p:sp>
      <p:pic>
        <p:nvPicPr>
          <p:cNvPr id="5" name="Picture 4">
            <a:extLst>
              <a:ext uri="{FF2B5EF4-FFF2-40B4-BE49-F238E27FC236}">
                <a16:creationId xmlns:a16="http://schemas.microsoft.com/office/drawing/2014/main" id="{04033556-C4E2-65FD-4391-2B4A5327F084}"/>
              </a:ext>
            </a:extLst>
          </p:cNvPr>
          <p:cNvPicPr>
            <a:picLocks noChangeAspect="1"/>
          </p:cNvPicPr>
          <p:nvPr/>
        </p:nvPicPr>
        <p:blipFill>
          <a:blip r:embed="rId2"/>
          <a:stretch>
            <a:fillRect/>
          </a:stretch>
        </p:blipFill>
        <p:spPr>
          <a:xfrm>
            <a:off x="77365" y="801328"/>
            <a:ext cx="11894502" cy="5650272"/>
          </a:xfrm>
          <a:prstGeom prst="rect">
            <a:avLst/>
          </a:prstGeom>
        </p:spPr>
      </p:pic>
    </p:spTree>
    <p:extLst>
      <p:ext uri="{BB962C8B-B14F-4D97-AF65-F5344CB8AC3E}">
        <p14:creationId xmlns:p14="http://schemas.microsoft.com/office/powerpoint/2010/main" val="16000793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a:t>
            </a:r>
          </a:p>
        </p:txBody>
      </p:sp>
      <p:sp>
        <p:nvSpPr>
          <p:cNvPr id="3" name="Content Placeholder 2">
            <a:extLst>
              <a:ext uri="{FF2B5EF4-FFF2-40B4-BE49-F238E27FC236}">
                <a16:creationId xmlns:a16="http://schemas.microsoft.com/office/drawing/2014/main" id="{0FFF24F1-217F-DDF6-2AC8-BADB095D81C3}"/>
              </a:ext>
            </a:extLst>
          </p:cNvPr>
          <p:cNvSpPr>
            <a:spLocks noGrp="1"/>
          </p:cNvSpPr>
          <p:nvPr>
            <p:ph idx="1"/>
          </p:nvPr>
        </p:nvSpPr>
        <p:spPr>
          <a:xfrm>
            <a:off x="0" y="762000"/>
            <a:ext cx="12192000" cy="6096000"/>
          </a:xfrm>
          <a:ln w="38100"/>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p>
            <a:pPr>
              <a:spcBef>
                <a:spcPct val="0"/>
              </a:spcBef>
              <a:buNone/>
            </a:pPr>
            <a:endParaRPr lang="en-IN" sz="4400" dirty="0">
              <a:solidFill>
                <a:schemeClr val="dk1"/>
              </a:solidFill>
            </a:endParaRPr>
          </a:p>
        </p:txBody>
      </p:sp>
      <p:pic>
        <p:nvPicPr>
          <p:cNvPr id="5" name="Picture 4">
            <a:extLst>
              <a:ext uri="{FF2B5EF4-FFF2-40B4-BE49-F238E27FC236}">
                <a16:creationId xmlns:a16="http://schemas.microsoft.com/office/drawing/2014/main" id="{EA12CF75-255A-EDD7-EC5D-6711FDC501F1}"/>
              </a:ext>
            </a:extLst>
          </p:cNvPr>
          <p:cNvPicPr>
            <a:picLocks noChangeAspect="1"/>
          </p:cNvPicPr>
          <p:nvPr/>
        </p:nvPicPr>
        <p:blipFill>
          <a:blip r:embed="rId2"/>
          <a:stretch>
            <a:fillRect/>
          </a:stretch>
        </p:blipFill>
        <p:spPr>
          <a:xfrm>
            <a:off x="90868" y="875429"/>
            <a:ext cx="11328521" cy="5703171"/>
          </a:xfrm>
          <a:prstGeom prst="rect">
            <a:avLst/>
          </a:prstGeom>
        </p:spPr>
      </p:pic>
    </p:spTree>
    <p:extLst>
      <p:ext uri="{BB962C8B-B14F-4D97-AF65-F5344CB8AC3E}">
        <p14:creationId xmlns:p14="http://schemas.microsoft.com/office/powerpoint/2010/main" val="8201123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a:t>
            </a:r>
          </a:p>
        </p:txBody>
      </p:sp>
      <p:sp>
        <p:nvSpPr>
          <p:cNvPr id="3" name="Content Placeholder 2">
            <a:extLst>
              <a:ext uri="{FF2B5EF4-FFF2-40B4-BE49-F238E27FC236}">
                <a16:creationId xmlns:a16="http://schemas.microsoft.com/office/drawing/2014/main" id="{0FFF24F1-217F-DDF6-2AC8-BADB095D81C3}"/>
              </a:ext>
            </a:extLst>
          </p:cNvPr>
          <p:cNvSpPr>
            <a:spLocks noGrp="1"/>
          </p:cNvSpPr>
          <p:nvPr>
            <p:ph idx="1"/>
          </p:nvPr>
        </p:nvSpPr>
        <p:spPr>
          <a:xfrm>
            <a:off x="0" y="762000"/>
            <a:ext cx="12192000" cy="6096000"/>
          </a:xfrm>
          <a:ln w="38100"/>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p>
            <a:pPr>
              <a:spcBef>
                <a:spcPct val="0"/>
              </a:spcBef>
              <a:buNone/>
            </a:pPr>
            <a:r>
              <a:rPr lang="en-US" sz="4400" dirty="0">
                <a:solidFill>
                  <a:schemeClr val="dk1"/>
                </a:solidFill>
              </a:rPr>
              <a:t>Part 3 no learning just best wishes to subscriber</a:t>
            </a:r>
            <a:endParaRPr lang="en-IN" sz="4400" dirty="0">
              <a:solidFill>
                <a:schemeClr val="dk1"/>
              </a:solidFill>
            </a:endParaRPr>
          </a:p>
        </p:txBody>
      </p:sp>
    </p:spTree>
    <p:extLst>
      <p:ext uri="{BB962C8B-B14F-4D97-AF65-F5344CB8AC3E}">
        <p14:creationId xmlns:p14="http://schemas.microsoft.com/office/powerpoint/2010/main" val="2034525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a:t>
            </a:r>
          </a:p>
        </p:txBody>
      </p:sp>
      <p:sp>
        <p:nvSpPr>
          <p:cNvPr id="3" name="Content Placeholder 2">
            <a:extLst>
              <a:ext uri="{FF2B5EF4-FFF2-40B4-BE49-F238E27FC236}">
                <a16:creationId xmlns:a16="http://schemas.microsoft.com/office/drawing/2014/main" id="{0FFF24F1-217F-DDF6-2AC8-BADB095D81C3}"/>
              </a:ext>
            </a:extLst>
          </p:cNvPr>
          <p:cNvSpPr>
            <a:spLocks noGrp="1"/>
          </p:cNvSpPr>
          <p:nvPr>
            <p:ph idx="1"/>
          </p:nvPr>
        </p:nvSpPr>
        <p:spPr>
          <a:xfrm>
            <a:off x="0" y="762000"/>
            <a:ext cx="12192000" cy="6096000"/>
          </a:xfrm>
          <a:ln w="38100"/>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p>
            <a:pPr>
              <a:spcBef>
                <a:spcPct val="0"/>
              </a:spcBef>
              <a:buNone/>
            </a:pPr>
            <a:endParaRPr lang="en-IN" sz="4400" dirty="0">
              <a:solidFill>
                <a:schemeClr val="dk1"/>
              </a:solidFill>
            </a:endParaRPr>
          </a:p>
        </p:txBody>
      </p:sp>
      <p:pic>
        <p:nvPicPr>
          <p:cNvPr id="5" name="Picture 4">
            <a:extLst>
              <a:ext uri="{FF2B5EF4-FFF2-40B4-BE49-F238E27FC236}">
                <a16:creationId xmlns:a16="http://schemas.microsoft.com/office/drawing/2014/main" id="{F2167475-B23F-9ABC-3CCE-AE1BE48B3C63}"/>
              </a:ext>
            </a:extLst>
          </p:cNvPr>
          <p:cNvPicPr>
            <a:picLocks noChangeAspect="1"/>
          </p:cNvPicPr>
          <p:nvPr/>
        </p:nvPicPr>
        <p:blipFill>
          <a:blip r:embed="rId2"/>
          <a:stretch>
            <a:fillRect/>
          </a:stretch>
        </p:blipFill>
        <p:spPr>
          <a:xfrm>
            <a:off x="2147336" y="1404655"/>
            <a:ext cx="7897327" cy="4048690"/>
          </a:xfrm>
          <a:prstGeom prst="rect">
            <a:avLst/>
          </a:prstGeom>
        </p:spPr>
      </p:pic>
    </p:spTree>
    <p:extLst>
      <p:ext uri="{BB962C8B-B14F-4D97-AF65-F5344CB8AC3E}">
        <p14:creationId xmlns:p14="http://schemas.microsoft.com/office/powerpoint/2010/main" val="21115507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a:t>
            </a:r>
          </a:p>
        </p:txBody>
      </p:sp>
      <p:sp>
        <p:nvSpPr>
          <p:cNvPr id="3" name="Content Placeholder 2">
            <a:extLst>
              <a:ext uri="{FF2B5EF4-FFF2-40B4-BE49-F238E27FC236}">
                <a16:creationId xmlns:a16="http://schemas.microsoft.com/office/drawing/2014/main" id="{0FFF24F1-217F-DDF6-2AC8-BADB095D81C3}"/>
              </a:ext>
            </a:extLst>
          </p:cNvPr>
          <p:cNvSpPr>
            <a:spLocks noGrp="1"/>
          </p:cNvSpPr>
          <p:nvPr>
            <p:ph idx="1"/>
          </p:nvPr>
        </p:nvSpPr>
        <p:spPr>
          <a:xfrm>
            <a:off x="0" y="762000"/>
            <a:ext cx="12192000" cy="6096000"/>
          </a:xfrm>
          <a:ln w="38100"/>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p>
            <a:pPr>
              <a:spcBef>
                <a:spcPct val="0"/>
              </a:spcBef>
              <a:buNone/>
            </a:pPr>
            <a:endParaRPr lang="en-IN" sz="4400" dirty="0">
              <a:solidFill>
                <a:schemeClr val="dk1"/>
              </a:solidFill>
            </a:endParaRPr>
          </a:p>
        </p:txBody>
      </p:sp>
      <p:pic>
        <p:nvPicPr>
          <p:cNvPr id="5" name="Picture 4">
            <a:extLst>
              <a:ext uri="{FF2B5EF4-FFF2-40B4-BE49-F238E27FC236}">
                <a16:creationId xmlns:a16="http://schemas.microsoft.com/office/drawing/2014/main" id="{C127F4D0-019D-8634-9DE4-35814C3D2051}"/>
              </a:ext>
            </a:extLst>
          </p:cNvPr>
          <p:cNvPicPr>
            <a:picLocks noChangeAspect="1"/>
          </p:cNvPicPr>
          <p:nvPr/>
        </p:nvPicPr>
        <p:blipFill>
          <a:blip r:embed="rId2"/>
          <a:stretch>
            <a:fillRect/>
          </a:stretch>
        </p:blipFill>
        <p:spPr>
          <a:xfrm>
            <a:off x="2171152" y="1457050"/>
            <a:ext cx="7849695" cy="3943900"/>
          </a:xfrm>
          <a:prstGeom prst="rect">
            <a:avLst/>
          </a:prstGeom>
        </p:spPr>
      </p:pic>
    </p:spTree>
    <p:extLst>
      <p:ext uri="{BB962C8B-B14F-4D97-AF65-F5344CB8AC3E}">
        <p14:creationId xmlns:p14="http://schemas.microsoft.com/office/powerpoint/2010/main" val="1210952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a:t>
            </a:r>
          </a:p>
        </p:txBody>
      </p:sp>
      <p:sp>
        <p:nvSpPr>
          <p:cNvPr id="3" name="Content Placeholder 2">
            <a:extLst>
              <a:ext uri="{FF2B5EF4-FFF2-40B4-BE49-F238E27FC236}">
                <a16:creationId xmlns:a16="http://schemas.microsoft.com/office/drawing/2014/main" id="{0FFF24F1-217F-DDF6-2AC8-BADB095D81C3}"/>
              </a:ext>
            </a:extLst>
          </p:cNvPr>
          <p:cNvSpPr>
            <a:spLocks noGrp="1"/>
          </p:cNvSpPr>
          <p:nvPr>
            <p:ph idx="1"/>
          </p:nvPr>
        </p:nvSpPr>
        <p:spPr>
          <a:xfrm>
            <a:off x="0" y="762000"/>
            <a:ext cx="12192000" cy="6096000"/>
          </a:xfrm>
          <a:ln w="38100"/>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p>
            <a:pPr>
              <a:spcBef>
                <a:spcPct val="0"/>
              </a:spcBef>
              <a:buNone/>
            </a:pPr>
            <a:endParaRPr lang="en-IN" sz="4400" dirty="0">
              <a:solidFill>
                <a:schemeClr val="dk1"/>
              </a:solidFill>
            </a:endParaRPr>
          </a:p>
        </p:txBody>
      </p:sp>
      <p:pic>
        <p:nvPicPr>
          <p:cNvPr id="5" name="Picture 4">
            <a:extLst>
              <a:ext uri="{FF2B5EF4-FFF2-40B4-BE49-F238E27FC236}">
                <a16:creationId xmlns:a16="http://schemas.microsoft.com/office/drawing/2014/main" id="{D010E626-D0F8-D02C-9475-8A38FAE962C9}"/>
              </a:ext>
            </a:extLst>
          </p:cNvPr>
          <p:cNvPicPr>
            <a:picLocks noChangeAspect="1"/>
          </p:cNvPicPr>
          <p:nvPr/>
        </p:nvPicPr>
        <p:blipFill>
          <a:blip r:embed="rId2"/>
          <a:stretch>
            <a:fillRect/>
          </a:stretch>
        </p:blipFill>
        <p:spPr>
          <a:xfrm>
            <a:off x="2171152" y="1461813"/>
            <a:ext cx="7849695" cy="3934374"/>
          </a:xfrm>
          <a:prstGeom prst="rect">
            <a:avLst/>
          </a:prstGeom>
        </p:spPr>
      </p:pic>
    </p:spTree>
    <p:extLst>
      <p:ext uri="{BB962C8B-B14F-4D97-AF65-F5344CB8AC3E}">
        <p14:creationId xmlns:p14="http://schemas.microsoft.com/office/powerpoint/2010/main" val="23957175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a:t>
            </a:r>
          </a:p>
        </p:txBody>
      </p:sp>
      <p:sp>
        <p:nvSpPr>
          <p:cNvPr id="3" name="Content Placeholder 2">
            <a:extLst>
              <a:ext uri="{FF2B5EF4-FFF2-40B4-BE49-F238E27FC236}">
                <a16:creationId xmlns:a16="http://schemas.microsoft.com/office/drawing/2014/main" id="{0FFF24F1-217F-DDF6-2AC8-BADB095D81C3}"/>
              </a:ext>
            </a:extLst>
          </p:cNvPr>
          <p:cNvSpPr>
            <a:spLocks noGrp="1"/>
          </p:cNvSpPr>
          <p:nvPr>
            <p:ph idx="1"/>
          </p:nvPr>
        </p:nvSpPr>
        <p:spPr>
          <a:xfrm>
            <a:off x="0" y="762000"/>
            <a:ext cx="12192000" cy="6096000"/>
          </a:xfrm>
          <a:ln w="38100"/>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p>
            <a:pPr>
              <a:spcBef>
                <a:spcPct val="0"/>
              </a:spcBef>
              <a:buNone/>
            </a:pPr>
            <a:r>
              <a:rPr lang="en-US" sz="4400" dirty="0">
                <a:solidFill>
                  <a:schemeClr val="dk1"/>
                </a:solidFill>
              </a:rPr>
              <a:t>Visual studio code editor -&gt; IDE that supports, typescript, </a:t>
            </a:r>
            <a:r>
              <a:rPr lang="en-US" sz="4400" dirty="0" err="1">
                <a:solidFill>
                  <a:schemeClr val="dk1"/>
                </a:solidFill>
              </a:rPr>
              <a:t>javascript</a:t>
            </a:r>
            <a:r>
              <a:rPr lang="en-US" sz="4400" dirty="0"/>
              <a:t>, Python etc.</a:t>
            </a:r>
            <a:endParaRPr lang="en-IN" sz="4400" dirty="0">
              <a:solidFill>
                <a:schemeClr val="dk1"/>
              </a:solidFill>
            </a:endParaRPr>
          </a:p>
        </p:txBody>
      </p:sp>
    </p:spTree>
    <p:extLst>
      <p:ext uri="{BB962C8B-B14F-4D97-AF65-F5344CB8AC3E}">
        <p14:creationId xmlns:p14="http://schemas.microsoft.com/office/powerpoint/2010/main" val="28809691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a:t>
            </a:r>
          </a:p>
        </p:txBody>
      </p:sp>
      <p:sp>
        <p:nvSpPr>
          <p:cNvPr id="3" name="Content Placeholder 2">
            <a:extLst>
              <a:ext uri="{FF2B5EF4-FFF2-40B4-BE49-F238E27FC236}">
                <a16:creationId xmlns:a16="http://schemas.microsoft.com/office/drawing/2014/main" id="{0FFF24F1-217F-DDF6-2AC8-BADB095D81C3}"/>
              </a:ext>
            </a:extLst>
          </p:cNvPr>
          <p:cNvSpPr>
            <a:spLocks noGrp="1"/>
          </p:cNvSpPr>
          <p:nvPr>
            <p:ph idx="1"/>
          </p:nvPr>
        </p:nvSpPr>
        <p:spPr>
          <a:xfrm>
            <a:off x="0" y="762000"/>
            <a:ext cx="6466676" cy="6096000"/>
          </a:xfrm>
          <a:ln w="38100"/>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fontScale="85000" lnSpcReduction="20000"/>
          </a:bodyPr>
          <a:lstStyle/>
          <a:p>
            <a:pPr>
              <a:spcBef>
                <a:spcPct val="0"/>
              </a:spcBef>
            </a:pPr>
            <a:r>
              <a:rPr lang="en-US" sz="3300" dirty="0">
                <a:latin typeface="Bookman Old Style" panose="02050604050505020204" pitchFamily="18" charset="0"/>
              </a:rPr>
              <a:t>To check Versions</a:t>
            </a:r>
          </a:p>
          <a:p>
            <a:pPr>
              <a:spcBef>
                <a:spcPct val="0"/>
              </a:spcBef>
            </a:pPr>
            <a:r>
              <a:rPr lang="en-US" sz="3300" dirty="0">
                <a:solidFill>
                  <a:schemeClr val="dk1"/>
                </a:solidFill>
                <a:latin typeface="Bookman Old Style" panose="02050604050505020204" pitchFamily="18" charset="0"/>
              </a:rPr>
              <a:t>ng v ===to show angular CLI </a:t>
            </a:r>
          </a:p>
          <a:p>
            <a:pPr marL="0" indent="0">
              <a:spcBef>
                <a:spcPct val="0"/>
              </a:spcBef>
              <a:buNone/>
            </a:pPr>
            <a:r>
              <a:rPr lang="en-US" sz="3300" dirty="0">
                <a:latin typeface="Bookman Old Style" panose="02050604050505020204" pitchFamily="18" charset="0"/>
              </a:rPr>
              <a:t>Version</a:t>
            </a:r>
          </a:p>
          <a:p>
            <a:pPr>
              <a:spcBef>
                <a:spcPct val="0"/>
              </a:spcBef>
            </a:pPr>
            <a:r>
              <a:rPr lang="en-US" sz="3300" dirty="0" err="1">
                <a:solidFill>
                  <a:schemeClr val="dk1"/>
                </a:solidFill>
                <a:latin typeface="Bookman Old Style" panose="02050604050505020204" pitchFamily="18" charset="0"/>
              </a:rPr>
              <a:t>npm</a:t>
            </a:r>
            <a:r>
              <a:rPr lang="en-US" sz="3300" dirty="0">
                <a:solidFill>
                  <a:schemeClr val="dk1"/>
                </a:solidFill>
                <a:latin typeface="Bookman Old Style" panose="02050604050505020204" pitchFamily="18" charset="0"/>
              </a:rPr>
              <a:t> –v === to show </a:t>
            </a:r>
          </a:p>
          <a:p>
            <a:pPr marL="0" indent="0">
              <a:spcBef>
                <a:spcPct val="0"/>
              </a:spcBef>
              <a:buNone/>
            </a:pPr>
            <a:r>
              <a:rPr lang="en-US" sz="3300" dirty="0">
                <a:latin typeface="Bookman Old Style" panose="02050604050505020204" pitchFamily="18" charset="0"/>
              </a:rPr>
              <a:t>Node package manager Version</a:t>
            </a:r>
          </a:p>
          <a:p>
            <a:pPr>
              <a:spcBef>
                <a:spcPct val="0"/>
              </a:spcBef>
            </a:pPr>
            <a:r>
              <a:rPr lang="en-US" sz="3300" dirty="0">
                <a:solidFill>
                  <a:schemeClr val="dk1"/>
                </a:solidFill>
                <a:latin typeface="Bookman Old Style" panose="02050604050505020204" pitchFamily="18" charset="0"/>
              </a:rPr>
              <a:t>node –v to show node version</a:t>
            </a:r>
          </a:p>
          <a:p>
            <a:pPr>
              <a:spcBef>
                <a:spcPct val="0"/>
              </a:spcBef>
            </a:pPr>
            <a:r>
              <a:rPr lang="en-US" sz="3300" dirty="0">
                <a:latin typeface="Bookman Old Style" panose="02050604050505020204" pitchFamily="18" charset="0"/>
              </a:rPr>
              <a:t>To install latest version of angular</a:t>
            </a:r>
          </a:p>
          <a:p>
            <a:pPr marL="0" indent="0">
              <a:spcBef>
                <a:spcPct val="0"/>
              </a:spcBef>
              <a:buNone/>
            </a:pPr>
            <a:r>
              <a:rPr lang="en-US" dirty="0" err="1">
                <a:solidFill>
                  <a:schemeClr val="dk1"/>
                </a:solidFill>
                <a:latin typeface="Bookman Old Style" panose="02050604050505020204" pitchFamily="18" charset="0"/>
              </a:rPr>
              <a:t>n</a:t>
            </a:r>
            <a:r>
              <a:rPr lang="en-US" dirty="0" err="1">
                <a:latin typeface="Bookman Old Style" panose="02050604050505020204" pitchFamily="18" charset="0"/>
              </a:rPr>
              <a:t>pm</a:t>
            </a:r>
            <a:r>
              <a:rPr lang="en-US" dirty="0">
                <a:latin typeface="Bookman Old Style" panose="02050604050505020204" pitchFamily="18" charset="0"/>
              </a:rPr>
              <a:t> install –g @angular/cli@17</a:t>
            </a:r>
          </a:p>
          <a:p>
            <a:pPr marL="0" indent="0">
              <a:spcBef>
                <a:spcPct val="0"/>
              </a:spcBef>
              <a:buNone/>
            </a:pPr>
            <a:r>
              <a:rPr lang="en-US" dirty="0" err="1">
                <a:solidFill>
                  <a:schemeClr val="dk1"/>
                </a:solidFill>
                <a:latin typeface="Bookman Old Style" panose="02050604050505020204" pitchFamily="18" charset="0"/>
              </a:rPr>
              <a:t>n</a:t>
            </a:r>
            <a:r>
              <a:rPr lang="en-US" dirty="0" err="1">
                <a:latin typeface="Bookman Old Style" panose="02050604050505020204" pitchFamily="18" charset="0"/>
              </a:rPr>
              <a:t>pm</a:t>
            </a:r>
            <a:r>
              <a:rPr lang="en-US" dirty="0">
                <a:latin typeface="Bookman Old Style" panose="02050604050505020204" pitchFamily="18" charset="0"/>
              </a:rPr>
              <a:t> install –g @angular/cli Also download latest version</a:t>
            </a:r>
          </a:p>
          <a:p>
            <a:pPr>
              <a:spcBef>
                <a:spcPct val="0"/>
              </a:spcBef>
            </a:pPr>
            <a:r>
              <a:rPr lang="en-US" dirty="0">
                <a:solidFill>
                  <a:schemeClr val="dk1"/>
                </a:solidFill>
                <a:latin typeface="Bookman Old Style" panose="02050604050505020204" pitchFamily="18" charset="0"/>
              </a:rPr>
              <a:t>To Create new </a:t>
            </a:r>
            <a:r>
              <a:rPr lang="en-US" dirty="0">
                <a:latin typeface="Bookman Old Style" panose="02050604050505020204" pitchFamily="18" charset="0"/>
              </a:rPr>
              <a:t>Project </a:t>
            </a:r>
          </a:p>
          <a:p>
            <a:pPr marL="0" indent="0">
              <a:spcBef>
                <a:spcPct val="0"/>
              </a:spcBef>
              <a:buNone/>
            </a:pPr>
            <a:r>
              <a:rPr lang="en-US" dirty="0">
                <a:solidFill>
                  <a:schemeClr val="dk1"/>
                </a:solidFill>
                <a:latin typeface="Bookman Old Style" panose="02050604050505020204" pitchFamily="18" charset="0"/>
              </a:rPr>
              <a:t>ng new Crew-Management</a:t>
            </a:r>
          </a:p>
          <a:p>
            <a:pPr marL="0" indent="0">
              <a:spcBef>
                <a:spcPct val="0"/>
              </a:spcBef>
              <a:buNone/>
            </a:pPr>
            <a:r>
              <a:rPr lang="en-IN" dirty="0">
                <a:solidFill>
                  <a:schemeClr val="dk1"/>
                </a:solidFill>
                <a:latin typeface="Bookman Old Style" panose="02050604050505020204" pitchFamily="18" charset="0"/>
              </a:rPr>
              <a:t>SCSS </a:t>
            </a:r>
          </a:p>
          <a:p>
            <a:pPr marL="0" indent="0">
              <a:spcBef>
                <a:spcPct val="0"/>
              </a:spcBef>
              <a:buNone/>
            </a:pPr>
            <a:r>
              <a:rPr lang="en-IN" dirty="0">
                <a:solidFill>
                  <a:schemeClr val="dk1"/>
                </a:solidFill>
                <a:latin typeface="Bookman Old Style" panose="02050604050505020204" pitchFamily="18" charset="0"/>
              </a:rPr>
              <a:t>Y</a:t>
            </a:r>
          </a:p>
          <a:p>
            <a:pPr marL="0" indent="0">
              <a:spcBef>
                <a:spcPct val="0"/>
              </a:spcBef>
              <a:buNone/>
            </a:pPr>
            <a:r>
              <a:rPr lang="en-IN" dirty="0">
                <a:solidFill>
                  <a:schemeClr val="dk1"/>
                </a:solidFill>
                <a:latin typeface="Bookman Old Style" panose="02050604050505020204" pitchFamily="18" charset="0"/>
              </a:rPr>
              <a:t>Navigate to directory CD directory</a:t>
            </a:r>
          </a:p>
          <a:p>
            <a:pPr marL="0" indent="0">
              <a:spcBef>
                <a:spcPct val="0"/>
              </a:spcBef>
              <a:buNone/>
            </a:pPr>
            <a:r>
              <a:rPr lang="en-IN" dirty="0">
                <a:latin typeface="Bookman Old Style" panose="02050604050505020204" pitchFamily="18" charset="0"/>
              </a:rPr>
              <a:t>To Compile source code type </a:t>
            </a:r>
          </a:p>
          <a:p>
            <a:pPr marL="0" indent="0">
              <a:spcBef>
                <a:spcPct val="0"/>
              </a:spcBef>
              <a:buNone/>
            </a:pPr>
            <a:r>
              <a:rPr lang="en-IN" b="1" dirty="0">
                <a:latin typeface="Bookman Old Style" panose="02050604050505020204" pitchFamily="18" charset="0"/>
              </a:rPr>
              <a:t>ng server</a:t>
            </a:r>
          </a:p>
          <a:p>
            <a:pPr marL="0" indent="0">
              <a:spcBef>
                <a:spcPct val="0"/>
              </a:spcBef>
              <a:buNone/>
            </a:pPr>
            <a:r>
              <a:rPr lang="en-IN" dirty="0">
                <a:latin typeface="Bookman Old Style" panose="02050604050505020204" pitchFamily="18" charset="0"/>
              </a:rPr>
              <a:t>It will compile the source code and convert the files to </a:t>
            </a:r>
            <a:r>
              <a:rPr lang="en-IN" dirty="0" err="1">
                <a:latin typeface="Bookman Old Style" panose="02050604050505020204" pitchFamily="18" charset="0"/>
              </a:rPr>
              <a:t>javascript</a:t>
            </a:r>
            <a:r>
              <a:rPr lang="en-IN" dirty="0">
                <a:latin typeface="Bookman Old Style" panose="02050604050505020204" pitchFamily="18" charset="0"/>
              </a:rPr>
              <a:t> and CSS files.</a:t>
            </a:r>
            <a:endParaRPr lang="en-IN" dirty="0">
              <a:solidFill>
                <a:schemeClr val="dk1"/>
              </a:solidFill>
              <a:latin typeface="Bookman Old Style" panose="02050604050505020204" pitchFamily="18" charset="0"/>
            </a:endParaRPr>
          </a:p>
          <a:p>
            <a:pPr marL="0" indent="0">
              <a:spcBef>
                <a:spcPct val="0"/>
              </a:spcBef>
              <a:buNone/>
            </a:pPr>
            <a:endParaRPr lang="en-IN" dirty="0">
              <a:solidFill>
                <a:schemeClr val="dk1"/>
              </a:solidFill>
              <a:latin typeface="Bookman Old Style" panose="02050604050505020204" pitchFamily="18" charset="0"/>
            </a:endParaRPr>
          </a:p>
        </p:txBody>
      </p:sp>
      <p:pic>
        <p:nvPicPr>
          <p:cNvPr id="7" name="Picture 6">
            <a:extLst>
              <a:ext uri="{FF2B5EF4-FFF2-40B4-BE49-F238E27FC236}">
                <a16:creationId xmlns:a16="http://schemas.microsoft.com/office/drawing/2014/main" id="{7C2F1C69-2818-B770-44B0-D0AEE1E896E1}"/>
              </a:ext>
            </a:extLst>
          </p:cNvPr>
          <p:cNvPicPr>
            <a:picLocks noChangeAspect="1"/>
          </p:cNvPicPr>
          <p:nvPr/>
        </p:nvPicPr>
        <p:blipFill>
          <a:blip r:embed="rId2"/>
          <a:stretch>
            <a:fillRect/>
          </a:stretch>
        </p:blipFill>
        <p:spPr>
          <a:xfrm>
            <a:off x="6466676" y="118600"/>
            <a:ext cx="5725324" cy="6620799"/>
          </a:xfrm>
          <a:prstGeom prst="rect">
            <a:avLst/>
          </a:prstGeom>
        </p:spPr>
      </p:pic>
    </p:spTree>
    <p:extLst>
      <p:ext uri="{BB962C8B-B14F-4D97-AF65-F5344CB8AC3E}">
        <p14:creationId xmlns:p14="http://schemas.microsoft.com/office/powerpoint/2010/main" val="331088809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050A-1BB4-9B65-2544-B3700C8506F3}"/>
              </a:ext>
            </a:extLst>
          </p:cNvPr>
          <p:cNvSpPr>
            <a:spLocks noGrp="1"/>
          </p:cNvSpPr>
          <p:nvPr>
            <p:ph type="title"/>
          </p:nvPr>
        </p:nvSpPr>
        <p:spPr>
          <a:xfrm>
            <a:off x="0" y="0"/>
            <a:ext cx="12192000" cy="762000"/>
          </a:xfrm>
          <a:ln w="38100"/>
        </p:spPr>
        <p:style>
          <a:lnRef idx="2">
            <a:schemeClr val="accent1"/>
          </a:lnRef>
          <a:fillRef idx="1">
            <a:schemeClr val="lt1"/>
          </a:fillRef>
          <a:effectRef idx="0">
            <a:schemeClr val="accent1"/>
          </a:effectRef>
          <a:fontRef idx="minor">
            <a:schemeClr val="dk1"/>
          </a:fontRef>
        </p:style>
        <p:txBody>
          <a:bodyPr>
            <a:normAutofit/>
          </a:bodyPr>
          <a:lstStyle/>
          <a:p>
            <a:r>
              <a:rPr lang="en-IN" dirty="0"/>
              <a:t>Angular 17</a:t>
            </a:r>
          </a:p>
        </p:txBody>
      </p:sp>
      <p:sp>
        <p:nvSpPr>
          <p:cNvPr id="3" name="Content Placeholder 2">
            <a:extLst>
              <a:ext uri="{FF2B5EF4-FFF2-40B4-BE49-F238E27FC236}">
                <a16:creationId xmlns:a16="http://schemas.microsoft.com/office/drawing/2014/main" id="{0FFF24F1-217F-DDF6-2AC8-BADB095D81C3}"/>
              </a:ext>
            </a:extLst>
          </p:cNvPr>
          <p:cNvSpPr>
            <a:spLocks noGrp="1"/>
          </p:cNvSpPr>
          <p:nvPr>
            <p:ph idx="1"/>
          </p:nvPr>
        </p:nvSpPr>
        <p:spPr>
          <a:xfrm>
            <a:off x="0" y="762000"/>
            <a:ext cx="12192000" cy="6096000"/>
          </a:xfrm>
          <a:ln w="38100"/>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p>
            <a:pPr>
              <a:spcBef>
                <a:spcPct val="0"/>
              </a:spcBef>
              <a:buNone/>
            </a:pPr>
            <a:endParaRPr lang="en-IN" sz="4400" dirty="0">
              <a:solidFill>
                <a:schemeClr val="dk1"/>
              </a:solidFill>
            </a:endParaRPr>
          </a:p>
        </p:txBody>
      </p:sp>
      <p:pic>
        <p:nvPicPr>
          <p:cNvPr id="5" name="Picture 4">
            <a:extLst>
              <a:ext uri="{FF2B5EF4-FFF2-40B4-BE49-F238E27FC236}">
                <a16:creationId xmlns:a16="http://schemas.microsoft.com/office/drawing/2014/main" id="{7D773512-A947-8E2B-C99B-72EAA824AF6E}"/>
              </a:ext>
            </a:extLst>
          </p:cNvPr>
          <p:cNvPicPr>
            <a:picLocks noChangeAspect="1"/>
          </p:cNvPicPr>
          <p:nvPr/>
        </p:nvPicPr>
        <p:blipFill>
          <a:blip r:embed="rId2"/>
          <a:stretch>
            <a:fillRect/>
          </a:stretch>
        </p:blipFill>
        <p:spPr>
          <a:xfrm>
            <a:off x="2152099" y="1499918"/>
            <a:ext cx="7887801" cy="3858163"/>
          </a:xfrm>
          <a:prstGeom prst="rect">
            <a:avLst/>
          </a:prstGeom>
        </p:spPr>
      </p:pic>
    </p:spTree>
    <p:extLst>
      <p:ext uri="{BB962C8B-B14F-4D97-AF65-F5344CB8AC3E}">
        <p14:creationId xmlns:p14="http://schemas.microsoft.com/office/powerpoint/2010/main" val="19675419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12834</TotalTime>
  <Words>4579</Words>
  <Application>Microsoft Office PowerPoint</Application>
  <PresentationFormat>Widescreen</PresentationFormat>
  <Paragraphs>394</Paragraphs>
  <Slides>139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139</vt:i4>
      </vt:variant>
    </vt:vector>
  </HeadingPairs>
  <TitlesOfParts>
    <vt:vector size="146" baseType="lpstr">
      <vt:lpstr>Arial</vt:lpstr>
      <vt:lpstr>Bookman Old Style</vt:lpstr>
      <vt:lpstr>Calibri</vt:lpstr>
      <vt:lpstr>Calibri Light</vt:lpstr>
      <vt:lpstr>Consolas</vt:lpstr>
      <vt:lpstr>Roboto</vt:lpstr>
      <vt:lpstr>Office Theme</vt:lpstr>
      <vt:lpstr>ANGULAR</vt:lpstr>
      <vt:lpstr>Angular Basic Interview Questions for Freshers</vt:lpstr>
      <vt:lpstr>1. What is Angular?</vt:lpstr>
      <vt:lpstr>2. What are the technologies used in Angular?</vt:lpstr>
      <vt:lpstr>3. Why were client-side frameworks like Angular introduced?</vt:lpstr>
      <vt:lpstr>4. How does an Angular application work?</vt:lpstr>
      <vt:lpstr>Angular Interview Questions and Answers</vt:lpstr>
      <vt:lpstr>What is Angular?</vt:lpstr>
      <vt:lpstr> 00:04:50 - What are Angular advantages?</vt:lpstr>
      <vt:lpstr> 00:07:32 - What is the difference between AngularJS and Angular? </vt:lpstr>
      <vt:lpstr>00:10:42 - What is NPM? </vt:lpstr>
      <vt:lpstr>00:12:16 - What is CLI tool? </vt:lpstr>
      <vt:lpstr>00:13:57 - Section 2 00:14:25 - What are Components in Angular? </vt:lpstr>
      <vt:lpstr>00:17:14 - What is a Selector and Template? </vt:lpstr>
      <vt:lpstr>00:18:40 - What is Module in Angular? What is app.module.ts file?</vt:lpstr>
      <vt:lpstr> 00:21:43 - How an Angular App gets Loaded and Started? What are index.html, app-root, selector and main.ts? </vt:lpstr>
      <vt:lpstr>00:25:42 - What is a Bootstrapped Module &amp; Bootstrapped Component? </vt:lpstr>
      <vt:lpstr>00:27:20 - Section 3 00:27:54 - What is Data Binding in Angular? </vt:lpstr>
      <vt:lpstr>00:30:13 - What is String Interpolation in Angular? </vt:lpstr>
      <vt:lpstr>00:32:08 - What is Property Binding in Angular? </vt:lpstr>
      <vt:lpstr>00:35:06 - What is Event Binding in Angular? </vt:lpstr>
      <vt:lpstr>00:38:07 - What is Two way Binding in Angular? </vt:lpstr>
      <vt:lpstr>00:41:55 - Section 4 00:42:19 - What are Directives? What are the type of directives? </vt:lpstr>
      <vt:lpstr>00:44:49 - What is *ngIf Structural directive?</vt:lpstr>
      <vt:lpstr> 00:46:43 - What is *ngFor Structural directive? </vt:lpstr>
      <vt:lpstr>00:48:06 - What is *ngSwitch Structural directive? </vt:lpstr>
      <vt:lpstr>00:50:35 - What is [ngStyle] Attribute directive? </vt:lpstr>
      <vt:lpstr>00:53:45 - What is [ngClass] Attribute directive? </vt:lpstr>
      <vt:lpstr>00:56:26 - What is the difference between Component, Attribute and Structural Directives? </vt:lpstr>
      <vt:lpstr>00:58:08 - Section 5 00:58:29 - What is Decorator? </vt:lpstr>
      <vt:lpstr>01:00:15 - What are the types of Decorator? </vt:lpstr>
      <vt:lpstr>01:01:05 - What are Pipes? What are the types of Pipes &amp; Parameterized Pipes? </vt:lpstr>
      <vt:lpstr>01:03:25 - What is Chaining Pipes? </vt:lpstr>
      <vt:lpstr>01:04:14 - Section 6 01:04:38 - Explain Services with Example? </vt:lpstr>
      <vt:lpstr>01:06:32 - How to create Servicein Angular? </vt:lpstr>
      <vt:lpstr>01:10:04 - How to use Dependency Injector with Services in Angular? </vt:lpstr>
      <vt:lpstr>01:11:56 - What is Hierarchical Dependency Injection? </vt:lpstr>
      <vt:lpstr>01:14:34 - What is Provider in Angular? </vt:lpstr>
      <vt:lpstr>01:15:46 - What is the role of @Injectable Decorator in a Service? </vt:lpstr>
      <vt:lpstr>01:19:57 - Section 7 01:20:11 - What are Parent-Child Components? </vt:lpstr>
      <vt:lpstr>01:23:40 - What are Lifecycle Hooks in Angular? </vt:lpstr>
      <vt:lpstr>01:27:09 - What is a Constructor in Angular?</vt:lpstr>
      <vt:lpstr>01:29:24 - What is ngOnInit life cycle hook in Angular?</vt:lpstr>
      <vt:lpstr>01:30:52 - What is the difference between constructor and ngOnInit? </vt:lpstr>
      <vt:lpstr>01:35:21 - Section 8 01:36:01 - What are Asynchronous operations? </vt:lpstr>
      <vt:lpstr>01:38:20 - What is the difference between Promise and Observable? </vt:lpstr>
      <vt:lpstr>01:42:47 - What is RxJS? </vt:lpstr>
      <vt:lpstr>01:45:21 - What is Observable? How to implement Observable</vt:lpstr>
      <vt:lpstr>01:50:10 - What is the role of HttpClient in Angular? </vt:lpstr>
      <vt:lpstr>01:51:26 - Section 9 01:51:50 - What is Typescript? Or What is the difference between Typescript and Javascript? </vt:lpstr>
      <vt:lpstr>01:57:55 - What is the difference between let and var keyword? </vt:lpstr>
      <vt:lpstr>2:00:59 - What is Type annotation? </vt:lpstr>
      <vt:lpstr>02:02:27 - What are Built in/ Primitive and User-Defined/ Non-primitive Types in Typescript? </vt:lpstr>
      <vt:lpstr>02:04:21 - What is “any” type in Typescript? </vt:lpstr>
      <vt:lpstr>02:06:37 - What is Enum type in Typescript? </vt:lpstr>
      <vt:lpstr>02:08:48 - What is Type Assertion in Typescript? </vt:lpstr>
      <vt:lpstr>02:10:47 - What are Arrow Functions in Typescript?</vt:lpstr>
      <vt:lpstr>Install node js</vt:lpstr>
      <vt:lpstr>To install Angular</vt:lpstr>
      <vt:lpstr>First program in angular</vt:lpstr>
      <vt:lpstr>Before Update Angular</vt:lpstr>
      <vt:lpstr>What is angular?</vt:lpstr>
      <vt:lpstr>Silent feature of Angular</vt:lpstr>
      <vt:lpstr>PowerPoint Presentation</vt:lpstr>
      <vt:lpstr>Basic CRUD operations : Prerequisite</vt:lpstr>
      <vt:lpstr>Basic CRUD operations : Prerequisite</vt:lpstr>
      <vt:lpstr>Basic CRUD operations : Prerequisite</vt:lpstr>
      <vt:lpstr>Basic CRUD operations : Prerequisite</vt:lpstr>
      <vt:lpstr>Basic CRUD operations : Prerequisite</vt:lpstr>
      <vt:lpstr>.Net Core </vt:lpstr>
      <vt:lpstr>PowerPoint Presentation</vt:lpstr>
      <vt:lpstr>PowerPoint Presentation</vt:lpstr>
      <vt:lpstr>PowerPoint Presentation</vt:lpstr>
      <vt:lpstr>PowerPoint Presentation</vt:lpstr>
      <vt:lpstr>PowerPoint Presentation</vt:lpstr>
      <vt:lpstr>Angular 17 ARC TUTORIAL</vt:lpstr>
      <vt:lpstr>Angular 17</vt:lpstr>
      <vt:lpstr>Angular 17</vt:lpstr>
      <vt:lpstr>Angular 17</vt:lpstr>
      <vt:lpstr>Angular 17</vt:lpstr>
      <vt:lpstr>Angular 17</vt:lpstr>
      <vt:lpstr>Angular 17</vt:lpstr>
      <vt:lpstr>Angular 17</vt:lpstr>
      <vt:lpstr>Angular 17</vt:lpstr>
      <vt:lpstr>Angular 17</vt:lpstr>
      <vt:lpstr>Angular 17</vt:lpstr>
      <vt:lpstr>Angular 17 : How typescript and javascript are different?</vt:lpstr>
      <vt:lpstr>Angular 17</vt:lpstr>
      <vt:lpstr>Angular 17</vt:lpstr>
      <vt:lpstr>Angular 17</vt:lpstr>
      <vt:lpstr>Angular 17</vt:lpstr>
      <vt:lpstr>Angular 17</vt:lpstr>
      <vt:lpstr>Angular 17</vt:lpstr>
      <vt:lpstr>Angular 17</vt:lpstr>
      <vt:lpstr>Angular 17</vt:lpstr>
      <vt:lpstr>Angular 17</vt:lpstr>
      <vt:lpstr>Angular 17</vt:lpstr>
      <vt:lpstr>Angular 17</vt:lpstr>
      <vt:lpstr>Angular 17</vt:lpstr>
      <vt:lpstr>Angular 17 - Material Design components for Angular</vt:lpstr>
      <vt:lpstr>Angular 17 To install Angular Material</vt:lpstr>
      <vt:lpstr>Angular 17 ************************</vt:lpstr>
      <vt:lpstr>Angular 17 Install Bootstrap</vt:lpstr>
      <vt:lpstr>Angular 17 Install Bootstrap ***** 2 Ways to include</vt:lpstr>
      <vt:lpstr>"scripts": [               "node_module/bootstrap/dist/css/bootstrap.min.js"             ] Same can be done using another way</vt:lpstr>
      <vt:lpstr>Angular 17 Folder Structure and Files</vt:lpstr>
      <vt:lpstr>PowerPoint Presentation</vt:lpstr>
      <vt:lpstr>Angular 17</vt:lpstr>
      <vt:lpstr>Angular 17</vt:lpstr>
      <vt:lpstr>Angular 17</vt:lpstr>
      <vt:lpstr>Angular 17</vt:lpstr>
      <vt:lpstr>Angular 17</vt:lpstr>
      <vt:lpstr>Angular 17</vt:lpstr>
      <vt:lpstr>Angular 17</vt:lpstr>
      <vt:lpstr>Angular 17</vt:lpstr>
      <vt:lpstr>PowerPoint Presentation</vt:lpstr>
      <vt:lpstr>PowerPoint Presentation</vt:lpstr>
      <vt:lpstr>00:01:58 - What is Angular?</vt:lpstr>
      <vt:lpstr>00:04:50 - What are Angular advantages?</vt:lpstr>
      <vt:lpstr>00:04:50 - What are Angular advantages?</vt:lpstr>
      <vt:lpstr>00:04:50 - What are Angular advantages?</vt:lpstr>
      <vt:lpstr>00:07:32 - What is the difference between AngularJS and Angular? Or what are the advantages of Angular over Angular JS?</vt:lpstr>
      <vt:lpstr>00:10:42 - What is NPM?</vt:lpstr>
      <vt:lpstr>00:12:16 - What is CLI tool?</vt:lpstr>
      <vt:lpstr>What are Components in Angular?</vt:lpstr>
      <vt:lpstr>What are Components in Angular?</vt:lpstr>
      <vt:lpstr>What is a Selector and Template?</vt:lpstr>
      <vt:lpstr>00:13:57 - Section 2 00:14:25 - What are Components in Angular? 00:17:14 - What is a Selector and Template? 00:18:40 - What is Module in Angular? What is app.module.ts file? 00:21:43 - How an Angular App gets Loaded and Started? What are index.html, app-root, selector and main.ts? 00:25:42 - What is a Bootstrapped Module &amp; Bootstrapped Component?</vt:lpstr>
      <vt:lpstr>00:13:57 - Section 2 00:14:25 - What are Components in Angular? 00:17:14 - What is a Selector and Template? 00:18:40 - What is Module in Angular? What is app.module.ts file? 00:21:43 - How an Angular App gets Loaded and Started? What are index.html, app-root, selector and main.ts? 00:25:42 - What is a Bootstrapped Module &amp; Bootstrapped Component?</vt:lpstr>
      <vt:lpstr>00:13:57 - Section 2 00:14:25 - What are Components in Angular? 00:17:14 - What is a Selector and Template? 00:18:40 - What is Module in Angular? What is app.module.ts file? 00:21:43 - How an Angular App gets Loaded and Started? What are index.html, app-root, selector and main.ts? 00:25:42 - What is a Bootstrapped Module &amp; Bootstrapped Component?</vt:lpstr>
      <vt:lpstr>00:13:57 - Section 2 00:14:25 - What are Components in Angular? 00:17:14 - What is a Selector and Template? 00:18:40 - What is Module in Angular? What is app.module.ts file? 00:21:43 - How an Angular App gets Loaded and Started? What are index.html, app-root, selector and main.ts? 00:25:42 - What is a Bootstrapped Module &amp; Bootstrapped Component?</vt:lpstr>
      <vt:lpstr>00:41:55 - Section 4 00:42:19 - What are Directives? What are the type of directives? 00:44:49 - What is *ngIf Structural directive? 00:46:43 - What is *ngFor Structural directive? 00:48:06 - What is *ngSwitch Structural directive? 00:50:35 - What is [ngStyle] Attribute directive? 00:53:45 - What is [ngClass] Attribute directive? 00:56:26 - What is the difference between Component, Attribute and Structural Directives?</vt:lpstr>
      <vt:lpstr>00:41:55 - Section 4 00:42:19 - What are Directives? What are the type of directives? 00:44:49 - What is *ngIf Structural directive? 00:46:43 - What is *ngFor Structural directive? 00:48:06 - What is *ngSwitch Structural directive? 00:50:35 - What is [ngStyle] Attribute directive? 00:53:45 - What is [ngClass] Attribute directive? 00:56:26 - What is the difference between Component, Attribute and Structural Directives?</vt:lpstr>
      <vt:lpstr>00:58:08 - Section 5 00:58:29 - What is Decorator? 01:00:15 - What are the types of Decorator? 01:01:05 - What are Pipes? What are the types of Pipes &amp; Parameterized Pipes? 01:03:25 - What is Chaining Pipes?</vt:lpstr>
      <vt:lpstr>01:04:14 - Section 6 01:04:38 - Explain Services with Example? 01:06:32 - How to create Servicein Angular? 01:10:04 - How to use Dependency Injector with Services in Angular? 01:11:56 - What is Hierarchical Dependency Injection? 01:14:34 - What is Provider in Angular? 01:15:46 - What is the role of @Injectable Decorator in a Service?</vt:lpstr>
      <vt:lpstr>01:19:57 - Section 7 01:20:11 - What are Parent-Child Components? 01:23:40 - What are Lifecycle Hooks in Angular? 01:27:09 - What is a Constructor in Angular? 01:29:24 - What is ngOnInit life cycle hook in Angular? 01:30:52 - What is the difference between constructor and ngOnInit?</vt:lpstr>
      <vt:lpstr>01:35:21 - Section 8 01:36:01 - What are Asynchronous operations? 01:38:20 - What is the difference between Promise and Observable? 01:42:47 - What is RxJS? 01:45:21 - What is Observable? How to implement Observable 01:50:10 - What is the role of HttpClient in Angular?</vt:lpstr>
      <vt:lpstr>01:51:26 - Section 9 01:51:50 - What is Typescript? Or What is the difference between Typescript and Javascript? 01:57:55 - What is the difference between let and var keyword? 2:00:59 - What is Type annotation? 02:02:27 - What are Built in/ Primitive and User-Defined/ Non-primitive Types in Typescript? 02:04:21 - What is “any” type in Typescript? 02:06:37 - What is Enum type in Typescript? 02:08:48 - What is Type Assertion in Typescript? 02:10:47 - What are Arrow Functions in Typescript?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Mahesh Baradkar</dc:creator>
  <cp:lastModifiedBy>Mahesh Baradkar</cp:lastModifiedBy>
  <cp:revision>180</cp:revision>
  <dcterms:created xsi:type="dcterms:W3CDTF">2024-02-03T11:43:23Z</dcterms:created>
  <dcterms:modified xsi:type="dcterms:W3CDTF">2024-08-27T18:02:32Z</dcterms:modified>
</cp:coreProperties>
</file>